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Comfortaa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Comfortaa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5ee90ac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5ee90a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5ee90ac8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5ee90ac8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YO CREO QUE LAS EMPRESAS NO TIENEN CLARO LOS LÍMITES DE UN CIENTÍFICO DE DATO. Y MUCHAS VECES TERMINAMOS LIMITÁNDONOS SÓLO A ALGUNAS ÁREAS DEL RUBRO.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5ee90ac8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5ee90ac8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YO CREO QUE LAS EMPRESAS NO TIENEN CLARO LOS LÍMITES DE UN CIENTÍFICO DE DATO. Y MUCHAS VECES TERMINAMOS LIMITÁNDONOS SÓLO A ALGUNAS ÁREAS DEL RUBRO.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0ce06d6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b0ce06d6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173aff3fd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173aff3fd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5ee90ac8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5ee90ac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5ee90ac8c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5ee90ac8c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5ee90ac8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5ee90ac8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5ee90ac8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5ee90ac8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Buscar una industria que les guste.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 tienen una empresa que les pueda enseñar tómenla.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5ee90ac8c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a5ee90ac8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5ee90ac8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5ee90ac8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muy útil para el campo venir con expertise de otras áreas. Los datos están en todas partes, por lo que incluir ciencia de datos en cualquier industria puede ser beneficioso.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173aff3f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173aff3f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5ee90ac8c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5ee90ac8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5ee90ac8c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5ee90ac8c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muy útil para el campo venir con expertise de otras áreas. Los datos están en todas partes, por lo que incluir ciencia de datos en cualquier industria puede ser beneficioso.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5ee90ac8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5ee90ac8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5ee90ac8c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5ee90ac8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173aff3fd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173aff3fd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173aff3fd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173aff3fd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173aff3fd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173aff3fd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CIENTIFICOS DE DATOS HOY TODOS QUIEREN SER…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MUCHAS OFERTAS DE TRABAJO,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TODOS QUIEREN HACER UN MODELO DE MACHINE LEARNING/DEEP LEARNING.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HOY EN DÍA LA MANERA DE INTERACTUAR CON LA REALIDAD ES A TRAVÉS DE DATOS… Y TODOS QUIEREN CONTROLAR Y NUESTRA ÚNICA INTERACCIÓN SON LOS DATOS.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5ee90ac8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5ee90ac8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5ee90ac8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5ee90ac8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Grandes empresas con bases de datos esperando.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Se quiere interactuar con la realidad, y nla manera de hacerlo es a través de datos.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Un negocio, sus boletas, sus guías de despacho. Sus inventarios.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La inteligencia artificial no es nueva, es un concepto que viene desarrollándose desde los años 50 y que hoy está en auge debido a la proliferación de tecnologías.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5ee90ac8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5ee90ac8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4 hitos que para mí son importantes, no son exhaustivos, pero creo que demuestran el auge y la necesidad de que existan científicos de datos que puedan hacer uso de los datos que existen.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5ee90ac8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5ee90ac8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YO CREO QUE LAS EMPRESAS NO TIENEN CLARO LOS LÍMITES DE UN CIENTÍFICO DE DATO. Y MUCHAS VECES TERMINAMOS LIMITÁNDONOS SÓLO A ALGUNAS ÁREAS DEL RUBRO.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5ee90ac8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5ee90ac8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YO CREO QUE LAS EMPRESAS NO TIENEN CLARO LOS LÍMITES DE UN CIENTÍFICO DE DATO. Y MUCHAS VECES TERMINAMOS LIMITÁNDONOS SÓLO A ALGUNAS ÁREAS DEL RUBRO.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5ee90ac8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5ee90ac8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YO CREO QUE LAS EMPRESAS NO TIENEN CLARO LOS LÍMITES DE UN CIENTÍFICO DE DATO. Y MUCHAS VECES TERMINAMOS LIMITÁNDONOS SÓLO A ALGUNAS ÁREAS DEL RUBRO.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amos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50" y="0"/>
            <a:ext cx="9144000" cy="5143500"/>
          </a:xfrm>
          <a:prstGeom prst="rect">
            <a:avLst/>
          </a:prstGeom>
          <a:solidFill>
            <a:srgbClr val="3C40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"/>
            <a:ext cx="9144002" cy="48126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711850" y="2685020"/>
            <a:ext cx="7720200" cy="8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Lato"/>
              <a:buNone/>
              <a:defRPr b="1" sz="3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8128300" y="4397750"/>
            <a:ext cx="818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6595" y="4430070"/>
            <a:ext cx="447841" cy="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024" y="85850"/>
            <a:ext cx="2487950" cy="25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2" type="title"/>
          </p:nvPr>
        </p:nvSpPr>
        <p:spPr>
          <a:xfrm>
            <a:off x="636500" y="4396100"/>
            <a:ext cx="3059700" cy="4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amos 3">
  <p:cSld name="TITLE_3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50" y="0"/>
            <a:ext cx="9144000" cy="5143500"/>
          </a:xfrm>
          <a:prstGeom prst="rect">
            <a:avLst/>
          </a:prstGeom>
          <a:solidFill>
            <a:srgbClr val="3C40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"/>
            <a:ext cx="9144002" cy="48126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/>
        </p:nvSpPr>
        <p:spPr>
          <a:xfrm>
            <a:off x="4238750" y="3711950"/>
            <a:ext cx="818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045" y="3744270"/>
            <a:ext cx="447841" cy="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189" y="831650"/>
            <a:ext cx="3039525" cy="31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amos 2">
  <p:cSld name="TITLE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ctrTitle"/>
          </p:nvPr>
        </p:nvSpPr>
        <p:spPr>
          <a:xfrm>
            <a:off x="616503" y="1125575"/>
            <a:ext cx="5009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Font typeface="Lato"/>
              <a:buNone/>
              <a:defRPr sz="45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616500" y="3215125"/>
            <a:ext cx="500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None/>
              <a:defRPr sz="17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6656950" y="0"/>
            <a:ext cx="2487000" cy="5143500"/>
          </a:xfrm>
          <a:prstGeom prst="rect">
            <a:avLst/>
          </a:prstGeom>
          <a:solidFill>
            <a:srgbClr val="3C40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8336574" y="1734457"/>
            <a:ext cx="356319" cy="360795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426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9922" y="4060427"/>
            <a:ext cx="949600" cy="99203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6910975" y="4397750"/>
            <a:ext cx="818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70" y="4430070"/>
            <a:ext cx="447841" cy="4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4"/>
          <p:cNvGrpSpPr/>
          <p:nvPr/>
        </p:nvGrpSpPr>
        <p:grpSpPr>
          <a:xfrm>
            <a:off x="7720880" y="2257180"/>
            <a:ext cx="359154" cy="359124"/>
            <a:chOff x="-44914800" y="2342000"/>
            <a:chExt cx="300900" cy="300875"/>
          </a:xfrm>
        </p:grpSpPr>
        <p:sp>
          <p:nvSpPr>
            <p:cNvPr id="32" name="Google Shape;32;p4"/>
            <p:cNvSpPr/>
            <p:nvPr/>
          </p:nvSpPr>
          <p:spPr>
            <a:xfrm>
              <a:off x="-44914800" y="2342000"/>
              <a:ext cx="300900" cy="300875"/>
            </a:xfrm>
            <a:custGeom>
              <a:rect b="b" l="l" r="r" t="t"/>
              <a:pathLst>
                <a:path extrusionOk="0" h="12035" w="12036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44860450" y="2412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-44791150" y="243965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4"/>
          <p:cNvGrpSpPr/>
          <p:nvPr/>
        </p:nvGrpSpPr>
        <p:grpSpPr>
          <a:xfrm>
            <a:off x="7139522" y="1648268"/>
            <a:ext cx="361004" cy="357961"/>
            <a:chOff x="-47529700" y="2342000"/>
            <a:chExt cx="302450" cy="299900"/>
          </a:xfrm>
        </p:grpSpPr>
        <p:sp>
          <p:nvSpPr>
            <p:cNvPr id="36" name="Google Shape;36;p4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6656961" y="2279272"/>
            <a:ext cx="358229" cy="314961"/>
            <a:chOff x="-45664625" y="2352225"/>
            <a:chExt cx="300125" cy="263875"/>
          </a:xfrm>
        </p:grpSpPr>
        <p:sp>
          <p:nvSpPr>
            <p:cNvPr id="39" name="Google Shape;39;p4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4"/>
          <p:cNvGrpSpPr/>
          <p:nvPr/>
        </p:nvGrpSpPr>
        <p:grpSpPr>
          <a:xfrm>
            <a:off x="7172412" y="2819945"/>
            <a:ext cx="295237" cy="358229"/>
            <a:chOff x="-45270025" y="2701925"/>
            <a:chExt cx="247350" cy="300125"/>
          </a:xfrm>
        </p:grpSpPr>
        <p:sp>
          <p:nvSpPr>
            <p:cNvPr id="47" name="Google Shape;47;p4"/>
            <p:cNvSpPr/>
            <p:nvPr/>
          </p:nvSpPr>
          <p:spPr>
            <a:xfrm>
              <a:off x="-45128250" y="28437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-45270025" y="2701925"/>
              <a:ext cx="247350" cy="300125"/>
            </a:xfrm>
            <a:custGeom>
              <a:rect b="b" l="l" r="r" t="t"/>
              <a:pathLst>
                <a:path extrusionOk="0" h="12005" w="9894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-45235350" y="2844500"/>
              <a:ext cx="89800" cy="87450"/>
            </a:xfrm>
            <a:custGeom>
              <a:rect b="b" l="l" r="r" t="t"/>
              <a:pathLst>
                <a:path extrusionOk="0" h="3498" w="3592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-45128250" y="287915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4"/>
          <p:cNvSpPr/>
          <p:nvPr/>
        </p:nvSpPr>
        <p:spPr>
          <a:xfrm>
            <a:off x="7681724" y="1125564"/>
            <a:ext cx="358199" cy="358199"/>
          </a:xfrm>
          <a:custGeom>
            <a:rect b="b" l="l" r="r" t="t"/>
            <a:pathLst>
              <a:path extrusionOk="0" h="12004" w="12004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426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8195375" y="537425"/>
            <a:ext cx="63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r>
              <a:rPr b="1" lang="es-419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0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;</a:t>
            </a:r>
            <a:r>
              <a:rPr b="1" lang="es-419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b="1" sz="2100">
              <a:solidFill>
                <a:srgbClr val="4267D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" name="Google Shape;53;p4"/>
          <p:cNvSpPr txBox="1"/>
          <p:nvPr/>
        </p:nvSpPr>
        <p:spPr>
          <a:xfrm>
            <a:off x="8758750" y="1047438"/>
            <a:ext cx="63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es-419" sz="16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b="1" lang="es-419" sz="16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b="1" sz="2100">
              <a:solidFill>
                <a:srgbClr val="4267D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7774074" y="-41468"/>
            <a:ext cx="356319" cy="360795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426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4"/>
          <p:cNvGrpSpPr/>
          <p:nvPr/>
        </p:nvGrpSpPr>
        <p:grpSpPr>
          <a:xfrm>
            <a:off x="7158380" y="481255"/>
            <a:ext cx="359154" cy="359124"/>
            <a:chOff x="-44914800" y="2342000"/>
            <a:chExt cx="300900" cy="300875"/>
          </a:xfrm>
        </p:grpSpPr>
        <p:sp>
          <p:nvSpPr>
            <p:cNvPr id="56" name="Google Shape;56;p4"/>
            <p:cNvSpPr/>
            <p:nvPr/>
          </p:nvSpPr>
          <p:spPr>
            <a:xfrm>
              <a:off x="-44914800" y="2342000"/>
              <a:ext cx="300900" cy="300875"/>
            </a:xfrm>
            <a:custGeom>
              <a:rect b="b" l="l" r="r" t="t"/>
              <a:pathLst>
                <a:path extrusionOk="0" h="12035" w="12036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-44860450" y="2412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-44791150" y="243965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6667662" y="1044020"/>
            <a:ext cx="295237" cy="358229"/>
            <a:chOff x="-45270025" y="2701925"/>
            <a:chExt cx="247350" cy="300125"/>
          </a:xfrm>
        </p:grpSpPr>
        <p:sp>
          <p:nvSpPr>
            <p:cNvPr id="60" name="Google Shape;60;p4"/>
            <p:cNvSpPr/>
            <p:nvPr/>
          </p:nvSpPr>
          <p:spPr>
            <a:xfrm>
              <a:off x="-45128250" y="28437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45270025" y="2701925"/>
              <a:ext cx="247350" cy="300125"/>
            </a:xfrm>
            <a:custGeom>
              <a:rect b="b" l="l" r="r" t="t"/>
              <a:pathLst>
                <a:path extrusionOk="0" h="12005" w="9894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-45235350" y="2844500"/>
              <a:ext cx="89800" cy="87450"/>
            </a:xfrm>
            <a:custGeom>
              <a:rect b="b" l="l" r="r" t="t"/>
              <a:pathLst>
                <a:path extrusionOk="0" h="3498" w="3592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-45128250" y="287915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4"/>
          <p:cNvSpPr txBox="1"/>
          <p:nvPr/>
        </p:nvSpPr>
        <p:spPr>
          <a:xfrm>
            <a:off x="8196250" y="-728487"/>
            <a:ext cx="63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es-419" sz="16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b="1" lang="es-419" sz="16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b="1" sz="2100">
              <a:solidFill>
                <a:srgbClr val="4267D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5" name="Google Shape;65;p4"/>
          <p:cNvGrpSpPr/>
          <p:nvPr/>
        </p:nvGrpSpPr>
        <p:grpSpPr>
          <a:xfrm>
            <a:off x="8910286" y="117647"/>
            <a:ext cx="358229" cy="314961"/>
            <a:chOff x="-45664625" y="2352225"/>
            <a:chExt cx="300125" cy="263875"/>
          </a:xfrm>
        </p:grpSpPr>
        <p:sp>
          <p:nvSpPr>
            <p:cNvPr id="66" name="Google Shape;66;p4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4"/>
          <p:cNvSpPr txBox="1"/>
          <p:nvPr/>
        </p:nvSpPr>
        <p:spPr>
          <a:xfrm>
            <a:off x="6644600" y="-118300"/>
            <a:ext cx="63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;</a:t>
            </a:r>
            <a:r>
              <a:rPr b="1" lang="es-419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b="1" sz="2100">
              <a:solidFill>
                <a:srgbClr val="4267D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8336499" y="2819951"/>
            <a:ext cx="358199" cy="358199"/>
          </a:xfrm>
          <a:custGeom>
            <a:rect b="b" l="l" r="r" t="t"/>
            <a:pathLst>
              <a:path extrusionOk="0" h="12004" w="12004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426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4"/>
          <p:cNvGrpSpPr/>
          <p:nvPr/>
        </p:nvGrpSpPr>
        <p:grpSpPr>
          <a:xfrm>
            <a:off x="6682354" y="3624791"/>
            <a:ext cx="307444" cy="260626"/>
            <a:chOff x="1636184" y="2959225"/>
            <a:chExt cx="232666" cy="197250"/>
          </a:xfrm>
        </p:grpSpPr>
        <p:sp>
          <p:nvSpPr>
            <p:cNvPr id="76" name="Google Shape;76;p4"/>
            <p:cNvSpPr/>
            <p:nvPr/>
          </p:nvSpPr>
          <p:spPr>
            <a:xfrm>
              <a:off x="1649300" y="2959225"/>
              <a:ext cx="219550" cy="197250"/>
            </a:xfrm>
            <a:custGeom>
              <a:rect b="b" l="l" r="r" t="t"/>
              <a:pathLst>
                <a:path extrusionOk="0" h="7890" w="8782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3C4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rect b="b" l="l" r="r" t="t"/>
              <a:pathLst>
                <a:path extrusionOk="0" h="7890" w="8782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3C4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734750" y="3136775"/>
              <a:ext cx="36900" cy="19650"/>
            </a:xfrm>
            <a:custGeom>
              <a:rect b="b" l="l" r="r" t="t"/>
              <a:pathLst>
                <a:path extrusionOk="0" h="786" w="1476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3C4CC9"/>
            </a:solidFill>
            <a:ln>
              <a:noFill/>
            </a:ln>
          </p:spPr>
        </p:sp>
        <p:sp>
          <p:nvSpPr>
            <p:cNvPr id="79" name="Google Shape;79;p4"/>
            <p:cNvSpPr/>
            <p:nvPr/>
          </p:nvSpPr>
          <p:spPr>
            <a:xfrm>
              <a:off x="1684150" y="2963550"/>
              <a:ext cx="139900" cy="11300"/>
            </a:xfrm>
            <a:custGeom>
              <a:rect b="b" l="l" r="r" t="t"/>
              <a:pathLst>
                <a:path extrusionOk="0" h="452" w="5596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rgbClr val="3C4CC9"/>
            </a:solidFill>
            <a:ln>
              <a:noFill/>
            </a:ln>
          </p:spPr>
        </p:sp>
      </p:grpSp>
      <p:grpSp>
        <p:nvGrpSpPr>
          <p:cNvPr id="80" name="Google Shape;80;p4"/>
          <p:cNvGrpSpPr/>
          <p:nvPr/>
        </p:nvGrpSpPr>
        <p:grpSpPr>
          <a:xfrm>
            <a:off x="7765860" y="3314980"/>
            <a:ext cx="361004" cy="357961"/>
            <a:chOff x="-47529700" y="2342000"/>
            <a:chExt cx="302450" cy="299900"/>
          </a:xfrm>
        </p:grpSpPr>
        <p:sp>
          <p:nvSpPr>
            <p:cNvPr id="81" name="Google Shape;81;p4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4256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4256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4"/>
          <p:cNvGrpSpPr/>
          <p:nvPr/>
        </p:nvGrpSpPr>
        <p:grpSpPr>
          <a:xfrm>
            <a:off x="7283299" y="3945985"/>
            <a:ext cx="358229" cy="314961"/>
            <a:chOff x="-45664625" y="2352225"/>
            <a:chExt cx="300125" cy="263875"/>
          </a:xfrm>
        </p:grpSpPr>
        <p:sp>
          <p:nvSpPr>
            <p:cNvPr id="84" name="Google Shape;84;p4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sp>
        <p:nvSpPr>
          <p:cNvPr id="91" name="Google Shape;91;p4"/>
          <p:cNvSpPr txBox="1"/>
          <p:nvPr/>
        </p:nvSpPr>
        <p:spPr>
          <a:xfrm>
            <a:off x="8785700" y="2200950"/>
            <a:ext cx="63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r>
              <a:rPr b="1" lang="es-419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0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;</a:t>
            </a:r>
            <a:r>
              <a:rPr b="1" lang="es-419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b="1" sz="2100">
              <a:solidFill>
                <a:srgbClr val="4267D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amos 2 1">
  <p:cSld name="TITLE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ctrTitle"/>
          </p:nvPr>
        </p:nvSpPr>
        <p:spPr>
          <a:xfrm>
            <a:off x="616500" y="515975"/>
            <a:ext cx="5009400" cy="88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800"/>
              <a:buFont typeface="Lato"/>
              <a:buNone/>
              <a:defRPr sz="38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5"/>
          <p:cNvSpPr/>
          <p:nvPr/>
        </p:nvSpPr>
        <p:spPr>
          <a:xfrm>
            <a:off x="6656950" y="0"/>
            <a:ext cx="2487000" cy="5143500"/>
          </a:xfrm>
          <a:prstGeom prst="rect">
            <a:avLst/>
          </a:prstGeom>
          <a:solidFill>
            <a:srgbClr val="3C40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8336574" y="1734457"/>
            <a:ext cx="356319" cy="360795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426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9922" y="4060427"/>
            <a:ext cx="949600" cy="9920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 txBox="1"/>
          <p:nvPr/>
        </p:nvSpPr>
        <p:spPr>
          <a:xfrm>
            <a:off x="6910975" y="4397750"/>
            <a:ext cx="818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70" y="4430070"/>
            <a:ext cx="447841" cy="4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5"/>
          <p:cNvGrpSpPr/>
          <p:nvPr/>
        </p:nvGrpSpPr>
        <p:grpSpPr>
          <a:xfrm>
            <a:off x="7720880" y="2257180"/>
            <a:ext cx="359154" cy="359124"/>
            <a:chOff x="-44914800" y="2342000"/>
            <a:chExt cx="300900" cy="300875"/>
          </a:xfrm>
        </p:grpSpPr>
        <p:sp>
          <p:nvSpPr>
            <p:cNvPr id="100" name="Google Shape;100;p5"/>
            <p:cNvSpPr/>
            <p:nvPr/>
          </p:nvSpPr>
          <p:spPr>
            <a:xfrm>
              <a:off x="-44914800" y="2342000"/>
              <a:ext cx="300900" cy="300875"/>
            </a:xfrm>
            <a:custGeom>
              <a:rect b="b" l="l" r="r" t="t"/>
              <a:pathLst>
                <a:path extrusionOk="0" h="12035" w="12036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-44860450" y="2412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-44791150" y="243965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7139522" y="1648268"/>
            <a:ext cx="361004" cy="357961"/>
            <a:chOff x="-47529700" y="2342000"/>
            <a:chExt cx="302450" cy="299900"/>
          </a:xfrm>
        </p:grpSpPr>
        <p:sp>
          <p:nvSpPr>
            <p:cNvPr id="104" name="Google Shape;104;p5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5"/>
          <p:cNvGrpSpPr/>
          <p:nvPr/>
        </p:nvGrpSpPr>
        <p:grpSpPr>
          <a:xfrm>
            <a:off x="6656961" y="2279272"/>
            <a:ext cx="358229" cy="314961"/>
            <a:chOff x="-45664625" y="2352225"/>
            <a:chExt cx="300125" cy="263875"/>
          </a:xfrm>
        </p:grpSpPr>
        <p:sp>
          <p:nvSpPr>
            <p:cNvPr id="107" name="Google Shape;107;p5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5"/>
          <p:cNvGrpSpPr/>
          <p:nvPr/>
        </p:nvGrpSpPr>
        <p:grpSpPr>
          <a:xfrm>
            <a:off x="7172412" y="2819945"/>
            <a:ext cx="295237" cy="358229"/>
            <a:chOff x="-45270025" y="2701925"/>
            <a:chExt cx="247350" cy="300125"/>
          </a:xfrm>
        </p:grpSpPr>
        <p:sp>
          <p:nvSpPr>
            <p:cNvPr id="115" name="Google Shape;115;p5"/>
            <p:cNvSpPr/>
            <p:nvPr/>
          </p:nvSpPr>
          <p:spPr>
            <a:xfrm>
              <a:off x="-45128250" y="28437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-45270025" y="2701925"/>
              <a:ext cx="247350" cy="300125"/>
            </a:xfrm>
            <a:custGeom>
              <a:rect b="b" l="l" r="r" t="t"/>
              <a:pathLst>
                <a:path extrusionOk="0" h="12005" w="9894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-45235350" y="2844500"/>
              <a:ext cx="89800" cy="87450"/>
            </a:xfrm>
            <a:custGeom>
              <a:rect b="b" l="l" r="r" t="t"/>
              <a:pathLst>
                <a:path extrusionOk="0" h="3498" w="3592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-45128250" y="287915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5"/>
          <p:cNvSpPr/>
          <p:nvPr/>
        </p:nvSpPr>
        <p:spPr>
          <a:xfrm>
            <a:off x="7681724" y="1125564"/>
            <a:ext cx="358199" cy="358199"/>
          </a:xfrm>
          <a:custGeom>
            <a:rect b="b" l="l" r="r" t="t"/>
            <a:pathLst>
              <a:path extrusionOk="0" h="12004" w="12004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426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8195375" y="537425"/>
            <a:ext cx="63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r>
              <a:rPr b="1" lang="es-419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0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;</a:t>
            </a:r>
            <a:r>
              <a:rPr b="1" lang="es-419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b="1" sz="2100">
              <a:solidFill>
                <a:srgbClr val="4267D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8758750" y="1047438"/>
            <a:ext cx="63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es-419" sz="16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b="1" lang="es-419" sz="16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b="1" sz="2100">
              <a:solidFill>
                <a:srgbClr val="4267D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7774074" y="-41468"/>
            <a:ext cx="356319" cy="360795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426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7158380" y="481255"/>
            <a:ext cx="359154" cy="359124"/>
            <a:chOff x="-44914800" y="2342000"/>
            <a:chExt cx="300900" cy="300875"/>
          </a:xfrm>
        </p:grpSpPr>
        <p:sp>
          <p:nvSpPr>
            <p:cNvPr id="124" name="Google Shape;124;p5"/>
            <p:cNvSpPr/>
            <p:nvPr/>
          </p:nvSpPr>
          <p:spPr>
            <a:xfrm>
              <a:off x="-44914800" y="2342000"/>
              <a:ext cx="300900" cy="300875"/>
            </a:xfrm>
            <a:custGeom>
              <a:rect b="b" l="l" r="r" t="t"/>
              <a:pathLst>
                <a:path extrusionOk="0" h="12035" w="12036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-44860450" y="2412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-44791150" y="243965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5"/>
          <p:cNvGrpSpPr/>
          <p:nvPr/>
        </p:nvGrpSpPr>
        <p:grpSpPr>
          <a:xfrm>
            <a:off x="6667662" y="1044020"/>
            <a:ext cx="295237" cy="358229"/>
            <a:chOff x="-45270025" y="2701925"/>
            <a:chExt cx="247350" cy="300125"/>
          </a:xfrm>
        </p:grpSpPr>
        <p:sp>
          <p:nvSpPr>
            <p:cNvPr id="128" name="Google Shape;128;p5"/>
            <p:cNvSpPr/>
            <p:nvPr/>
          </p:nvSpPr>
          <p:spPr>
            <a:xfrm>
              <a:off x="-45128250" y="28437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-45270025" y="2701925"/>
              <a:ext cx="247350" cy="300125"/>
            </a:xfrm>
            <a:custGeom>
              <a:rect b="b" l="l" r="r" t="t"/>
              <a:pathLst>
                <a:path extrusionOk="0" h="12005" w="9894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-45235350" y="2844500"/>
              <a:ext cx="89800" cy="87450"/>
            </a:xfrm>
            <a:custGeom>
              <a:rect b="b" l="l" r="r" t="t"/>
              <a:pathLst>
                <a:path extrusionOk="0" h="3498" w="3592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-45128250" y="287915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5"/>
          <p:cNvSpPr txBox="1"/>
          <p:nvPr/>
        </p:nvSpPr>
        <p:spPr>
          <a:xfrm>
            <a:off x="8196250" y="-728487"/>
            <a:ext cx="63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es-419" sz="16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b="1" lang="es-419" sz="16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b="1" sz="2100">
              <a:solidFill>
                <a:srgbClr val="4267D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33" name="Google Shape;133;p5"/>
          <p:cNvGrpSpPr/>
          <p:nvPr/>
        </p:nvGrpSpPr>
        <p:grpSpPr>
          <a:xfrm>
            <a:off x="8910286" y="117647"/>
            <a:ext cx="358229" cy="314961"/>
            <a:chOff x="-45664625" y="2352225"/>
            <a:chExt cx="300125" cy="263875"/>
          </a:xfrm>
        </p:grpSpPr>
        <p:sp>
          <p:nvSpPr>
            <p:cNvPr id="134" name="Google Shape;134;p5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6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5"/>
          <p:cNvSpPr txBox="1"/>
          <p:nvPr/>
        </p:nvSpPr>
        <p:spPr>
          <a:xfrm>
            <a:off x="6644600" y="-118300"/>
            <a:ext cx="63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;</a:t>
            </a:r>
            <a:r>
              <a:rPr b="1" lang="es-419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b="1" sz="2100">
              <a:solidFill>
                <a:srgbClr val="4267D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8336499" y="2819951"/>
            <a:ext cx="358199" cy="358199"/>
          </a:xfrm>
          <a:custGeom>
            <a:rect b="b" l="l" r="r" t="t"/>
            <a:pathLst>
              <a:path extrusionOk="0" h="12004" w="12004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426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5"/>
          <p:cNvGrpSpPr/>
          <p:nvPr/>
        </p:nvGrpSpPr>
        <p:grpSpPr>
          <a:xfrm>
            <a:off x="6682354" y="3624791"/>
            <a:ext cx="307444" cy="260626"/>
            <a:chOff x="1636184" y="2959225"/>
            <a:chExt cx="232666" cy="197250"/>
          </a:xfrm>
        </p:grpSpPr>
        <p:sp>
          <p:nvSpPr>
            <p:cNvPr id="144" name="Google Shape;144;p5"/>
            <p:cNvSpPr/>
            <p:nvPr/>
          </p:nvSpPr>
          <p:spPr>
            <a:xfrm>
              <a:off x="1649300" y="2959225"/>
              <a:ext cx="219550" cy="197250"/>
            </a:xfrm>
            <a:custGeom>
              <a:rect b="b" l="l" r="r" t="t"/>
              <a:pathLst>
                <a:path extrusionOk="0" h="7890" w="8782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3C4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rect b="b" l="l" r="r" t="t"/>
              <a:pathLst>
                <a:path extrusionOk="0" h="7890" w="8782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3C4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734750" y="3136775"/>
              <a:ext cx="36900" cy="19650"/>
            </a:xfrm>
            <a:custGeom>
              <a:rect b="b" l="l" r="r" t="t"/>
              <a:pathLst>
                <a:path extrusionOk="0" h="786" w="1476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3C4CC9"/>
            </a:solidFill>
            <a:ln>
              <a:noFill/>
            </a:ln>
          </p:spPr>
        </p:sp>
        <p:sp>
          <p:nvSpPr>
            <p:cNvPr id="147" name="Google Shape;147;p5"/>
            <p:cNvSpPr/>
            <p:nvPr/>
          </p:nvSpPr>
          <p:spPr>
            <a:xfrm>
              <a:off x="1684150" y="2963550"/>
              <a:ext cx="139900" cy="11300"/>
            </a:xfrm>
            <a:custGeom>
              <a:rect b="b" l="l" r="r" t="t"/>
              <a:pathLst>
                <a:path extrusionOk="0" h="452" w="5596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rgbClr val="3C4CC9"/>
            </a:solidFill>
            <a:ln>
              <a:noFill/>
            </a:ln>
          </p:spPr>
        </p:sp>
      </p:grpSp>
      <p:grpSp>
        <p:nvGrpSpPr>
          <p:cNvPr id="148" name="Google Shape;148;p5"/>
          <p:cNvGrpSpPr/>
          <p:nvPr/>
        </p:nvGrpSpPr>
        <p:grpSpPr>
          <a:xfrm>
            <a:off x="7765860" y="3314980"/>
            <a:ext cx="361004" cy="357961"/>
            <a:chOff x="-47529700" y="2342000"/>
            <a:chExt cx="302450" cy="299900"/>
          </a:xfrm>
        </p:grpSpPr>
        <p:sp>
          <p:nvSpPr>
            <p:cNvPr id="149" name="Google Shape;149;p5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4256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4256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5"/>
          <p:cNvGrpSpPr/>
          <p:nvPr/>
        </p:nvGrpSpPr>
        <p:grpSpPr>
          <a:xfrm>
            <a:off x="7283299" y="3945985"/>
            <a:ext cx="358229" cy="314961"/>
            <a:chOff x="-45664625" y="2352225"/>
            <a:chExt cx="300125" cy="263875"/>
          </a:xfrm>
        </p:grpSpPr>
        <p:sp>
          <p:nvSpPr>
            <p:cNvPr id="152" name="Google Shape;152;p5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4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sp>
        <p:nvSpPr>
          <p:cNvPr id="159" name="Google Shape;159;p5"/>
          <p:cNvSpPr txBox="1"/>
          <p:nvPr/>
        </p:nvSpPr>
        <p:spPr>
          <a:xfrm>
            <a:off x="8785700" y="2200950"/>
            <a:ext cx="63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r>
              <a:rPr b="1" lang="es-419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0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;</a:t>
            </a:r>
            <a:r>
              <a:rPr b="1" lang="es-419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419" sz="2100">
                <a:solidFill>
                  <a:srgbClr val="4267D0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b="1" sz="2100">
              <a:solidFill>
                <a:srgbClr val="4267D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" name="Google Shape;160;p5"/>
          <p:cNvSpPr txBox="1"/>
          <p:nvPr>
            <p:ph idx="1" type="body"/>
          </p:nvPr>
        </p:nvSpPr>
        <p:spPr>
          <a:xfrm>
            <a:off x="668975" y="2028875"/>
            <a:ext cx="4913100" cy="28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amos 1">
  <p:cSld name="TITLE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/>
          <p:nvPr/>
        </p:nvSpPr>
        <p:spPr>
          <a:xfrm>
            <a:off x="-50" y="0"/>
            <a:ext cx="9144000" cy="5143500"/>
          </a:xfrm>
          <a:prstGeom prst="rect">
            <a:avLst/>
          </a:prstGeom>
          <a:solidFill>
            <a:srgbClr val="3C40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"/>
          <p:cNvSpPr txBox="1"/>
          <p:nvPr>
            <p:ph type="ctrTitle"/>
          </p:nvPr>
        </p:nvSpPr>
        <p:spPr>
          <a:xfrm>
            <a:off x="970450" y="1535375"/>
            <a:ext cx="7203000" cy="17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Lato"/>
              <a:buNone/>
              <a:defRPr b="1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6"/>
          <p:cNvSpPr txBox="1"/>
          <p:nvPr>
            <p:ph idx="1" type="subTitle"/>
          </p:nvPr>
        </p:nvSpPr>
        <p:spPr>
          <a:xfrm>
            <a:off x="2067252" y="3251614"/>
            <a:ext cx="50094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700"/>
              <a:buFont typeface="Lato"/>
              <a:buNone/>
              <a:defRPr sz="17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65" name="Google Shape;1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9922" y="4060427"/>
            <a:ext cx="949600" cy="99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/>
          <p:nvPr/>
        </p:nvSpPr>
        <p:spPr>
          <a:xfrm>
            <a:off x="506275" y="4397750"/>
            <a:ext cx="818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70" y="4430070"/>
            <a:ext cx="447841" cy="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amos 1 1">
  <p:cSld name="TITLE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ctrTitle"/>
          </p:nvPr>
        </p:nvSpPr>
        <p:spPr>
          <a:xfrm>
            <a:off x="970450" y="200980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C40C6"/>
              </a:buClr>
              <a:buSzPts val="4500"/>
              <a:buFont typeface="Lato"/>
              <a:buNone/>
              <a:defRPr b="1" sz="4500">
                <a:solidFill>
                  <a:srgbClr val="3C40C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0" name="Google Shape;170;p7"/>
          <p:cNvSpPr txBox="1"/>
          <p:nvPr>
            <p:ph idx="1" type="subTitle"/>
          </p:nvPr>
        </p:nvSpPr>
        <p:spPr>
          <a:xfrm>
            <a:off x="2067252" y="2870614"/>
            <a:ext cx="50094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700"/>
              <a:buFont typeface="Lato"/>
              <a:buNone/>
              <a:defRPr sz="17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7"/>
          <p:cNvSpPr txBox="1"/>
          <p:nvPr/>
        </p:nvSpPr>
        <p:spPr>
          <a:xfrm>
            <a:off x="506275" y="4397750"/>
            <a:ext cx="818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E2A47"/>
                </a:solidFill>
                <a:latin typeface="Lato"/>
                <a:ea typeface="Lato"/>
                <a:cs typeface="Lato"/>
                <a:sym typeface="Lato"/>
              </a:rPr>
              <a:t>/codeamos</a:t>
            </a:r>
            <a:endParaRPr sz="900">
              <a:solidFill>
                <a:srgbClr val="0E2A4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4570" y="4430070"/>
            <a:ext cx="447841" cy="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550" y="4029075"/>
            <a:ext cx="994350" cy="10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7.png"/><Relationship Id="rId13" Type="http://schemas.openxmlformats.org/officeDocument/2006/relationships/image" Target="../media/image29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5" Type="http://schemas.openxmlformats.org/officeDocument/2006/relationships/image" Target="../media/image30.png"/><Relationship Id="rId14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26.png"/><Relationship Id="rId13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Relationship Id="rId15" Type="http://schemas.openxmlformats.org/officeDocument/2006/relationships/image" Target="../media/image20.png"/><Relationship Id="rId14" Type="http://schemas.openxmlformats.org/officeDocument/2006/relationships/image" Target="../media/image17.png"/><Relationship Id="rId16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jp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8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11" Type="http://schemas.openxmlformats.org/officeDocument/2006/relationships/image" Target="../media/image20.png"/><Relationship Id="rId10" Type="http://schemas.openxmlformats.org/officeDocument/2006/relationships/image" Target="../media/image17.png"/><Relationship Id="rId12" Type="http://schemas.openxmlformats.org/officeDocument/2006/relationships/image" Target="../media/image25.png"/><Relationship Id="rId9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 txBox="1"/>
          <p:nvPr>
            <p:ph type="ctrTitle"/>
          </p:nvPr>
        </p:nvSpPr>
        <p:spPr>
          <a:xfrm>
            <a:off x="826775" y="211010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419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"Descubriendo y </a:t>
            </a:r>
            <a:endParaRPr b="0" i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419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Codeando en Data Science" </a:t>
            </a:r>
            <a:endParaRPr sz="6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 txBox="1"/>
          <p:nvPr>
            <p:ph type="ctrTitle"/>
          </p:nvPr>
        </p:nvSpPr>
        <p:spPr>
          <a:xfrm>
            <a:off x="144325" y="28915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Perfil de un Científico de Datos</a:t>
            </a:r>
            <a:endParaRPr sz="3000"/>
          </a:p>
        </p:txBody>
      </p:sp>
      <p:grpSp>
        <p:nvGrpSpPr>
          <p:cNvPr id="358" name="Google Shape;358;p18"/>
          <p:cNvGrpSpPr/>
          <p:nvPr/>
        </p:nvGrpSpPr>
        <p:grpSpPr>
          <a:xfrm>
            <a:off x="1011325" y="1574025"/>
            <a:ext cx="1834900" cy="2304800"/>
            <a:chOff x="1083025" y="1574025"/>
            <a:chExt cx="1834900" cy="2304800"/>
          </a:xfrm>
        </p:grpSpPr>
        <p:sp>
          <p:nvSpPr>
            <p:cNvPr id="359" name="Google Shape;359;p18"/>
            <p:cNvSpPr txBox="1"/>
            <p:nvPr/>
          </p:nvSpPr>
          <p:spPr>
            <a:xfrm>
              <a:off x="1083026" y="1574025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Extracción de Datos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" name="Google Shape;360;p1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¿Qué se hace?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18"/>
            <p:cNvSpPr txBox="1"/>
            <p:nvPr/>
          </p:nvSpPr>
          <p:spPr>
            <a:xfrm>
              <a:off x="1083125" y="3141425"/>
              <a:ext cx="1784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Exploración de Base de Datos.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Chequeo de Integridad de Datos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Generar Pipelines de Datos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ETL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Reportería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2" name="Google Shape;362;p1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3" name="Google Shape;363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6249908" y="1568825"/>
            <a:ext cx="1834900" cy="1029827"/>
            <a:chOff x="1083025" y="1574022"/>
            <a:chExt cx="1834900" cy="1029827"/>
          </a:xfrm>
        </p:grpSpPr>
        <p:sp>
          <p:nvSpPr>
            <p:cNvPr id="366" name="Google Shape;366;p18"/>
            <p:cNvSpPr txBox="1"/>
            <p:nvPr/>
          </p:nvSpPr>
          <p:spPr>
            <a:xfrm>
              <a:off x="1083112" y="1574022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Análisis Prescriptivo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7" name="Google Shape;367;p1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8" name="Google Shape;368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18"/>
          <p:cNvGrpSpPr/>
          <p:nvPr/>
        </p:nvGrpSpPr>
        <p:grpSpPr>
          <a:xfrm>
            <a:off x="2761575" y="1578525"/>
            <a:ext cx="1834900" cy="2304800"/>
            <a:chOff x="1083025" y="1574025"/>
            <a:chExt cx="1834900" cy="2304800"/>
          </a:xfrm>
        </p:grpSpPr>
        <p:sp>
          <p:nvSpPr>
            <p:cNvPr id="371" name="Google Shape;371;p18"/>
            <p:cNvSpPr txBox="1"/>
            <p:nvPr/>
          </p:nvSpPr>
          <p:spPr>
            <a:xfrm>
              <a:off x="1083026" y="1574025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Exploratorio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2" name="Google Shape;372;p1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¿Qué se hace?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18"/>
            <p:cNvSpPr txBox="1"/>
            <p:nvPr/>
          </p:nvSpPr>
          <p:spPr>
            <a:xfrm>
              <a:off x="1083125" y="3141425"/>
              <a:ext cx="1784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Visualizaciones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Reportes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Dashboards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Hojas de Cálculo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Presentaciones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4" name="Google Shape;374;p1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5" name="Google Shape;375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18"/>
          <p:cNvGrpSpPr/>
          <p:nvPr/>
        </p:nvGrpSpPr>
        <p:grpSpPr>
          <a:xfrm>
            <a:off x="4494200" y="1574025"/>
            <a:ext cx="1834900" cy="2304800"/>
            <a:chOff x="1083025" y="1574025"/>
            <a:chExt cx="1834900" cy="2304800"/>
          </a:xfrm>
        </p:grpSpPr>
        <p:sp>
          <p:nvSpPr>
            <p:cNvPr id="378" name="Google Shape;378;p18"/>
            <p:cNvSpPr txBox="1"/>
            <p:nvPr/>
          </p:nvSpPr>
          <p:spPr>
            <a:xfrm>
              <a:off x="1083026" y="1574025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Predictivo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" name="Google Shape;379;p1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¿Qué se hace?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0" name="Google Shape;380;p18"/>
            <p:cNvSpPr txBox="1"/>
            <p:nvPr/>
          </p:nvSpPr>
          <p:spPr>
            <a:xfrm>
              <a:off x="1083125" y="3141425"/>
              <a:ext cx="1784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Modelos Predictivos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Segmentaciones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Motores de Recomendación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81" name="Google Shape;381;p1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2" name="Google Shape;382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" name="Google Shape;3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375" y="4536589"/>
            <a:ext cx="1317299" cy="31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650" y="4221875"/>
            <a:ext cx="883107" cy="3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8"/>
          <p:cNvPicPr preferRelativeResize="0"/>
          <p:nvPr/>
        </p:nvPicPr>
        <p:blipFill rotWithShape="1">
          <a:blip r:embed="rId5">
            <a:alphaModFix/>
          </a:blip>
          <a:srcRect b="12837" l="22579" r="17175" t="23260"/>
          <a:stretch/>
        </p:blipFill>
        <p:spPr>
          <a:xfrm>
            <a:off x="3764650" y="4261000"/>
            <a:ext cx="423250" cy="4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3975" y="3878825"/>
            <a:ext cx="675782" cy="38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9700" y="3883325"/>
            <a:ext cx="343550" cy="3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50" y="3278900"/>
            <a:ext cx="561975" cy="4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425" y="3613225"/>
            <a:ext cx="785901" cy="3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2525" y="4012137"/>
            <a:ext cx="702600" cy="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5125" y="4006173"/>
            <a:ext cx="1009001" cy="48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11325" y="3878826"/>
            <a:ext cx="833503" cy="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57675" y="3783164"/>
            <a:ext cx="681050" cy="3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46600" y="3694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83063" y="4133100"/>
            <a:ext cx="56197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"/>
          <p:cNvSpPr txBox="1"/>
          <p:nvPr>
            <p:ph type="ctrTitle"/>
          </p:nvPr>
        </p:nvSpPr>
        <p:spPr>
          <a:xfrm>
            <a:off x="144325" y="28915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Perfil de un Científico de Datos</a:t>
            </a:r>
            <a:endParaRPr sz="3000"/>
          </a:p>
        </p:txBody>
      </p:sp>
      <p:grpSp>
        <p:nvGrpSpPr>
          <p:cNvPr id="402" name="Google Shape;402;p19"/>
          <p:cNvGrpSpPr/>
          <p:nvPr/>
        </p:nvGrpSpPr>
        <p:grpSpPr>
          <a:xfrm>
            <a:off x="1011325" y="1574025"/>
            <a:ext cx="1834900" cy="2304800"/>
            <a:chOff x="1083025" y="1574025"/>
            <a:chExt cx="1834900" cy="2304800"/>
          </a:xfrm>
        </p:grpSpPr>
        <p:sp>
          <p:nvSpPr>
            <p:cNvPr id="403" name="Google Shape;403;p19"/>
            <p:cNvSpPr txBox="1"/>
            <p:nvPr/>
          </p:nvSpPr>
          <p:spPr>
            <a:xfrm>
              <a:off x="1083026" y="1574025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Extracción de Datos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¿Qué se hace?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19"/>
            <p:cNvSpPr txBox="1"/>
            <p:nvPr/>
          </p:nvSpPr>
          <p:spPr>
            <a:xfrm>
              <a:off x="1083125" y="3141425"/>
              <a:ext cx="1784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Exploración de Base de Datos.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Chequeo de Integridad de Datos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Generar Pipelines de Datos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ETL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Reportería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06" name="Google Shape;406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7" name="Google Shape;407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19"/>
          <p:cNvGrpSpPr/>
          <p:nvPr/>
        </p:nvGrpSpPr>
        <p:grpSpPr>
          <a:xfrm>
            <a:off x="2761575" y="1578525"/>
            <a:ext cx="1834900" cy="2304800"/>
            <a:chOff x="1083025" y="1574025"/>
            <a:chExt cx="1834900" cy="2304800"/>
          </a:xfrm>
        </p:grpSpPr>
        <p:sp>
          <p:nvSpPr>
            <p:cNvPr id="410" name="Google Shape;410;p19"/>
            <p:cNvSpPr txBox="1"/>
            <p:nvPr/>
          </p:nvSpPr>
          <p:spPr>
            <a:xfrm>
              <a:off x="1083026" y="1574025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Exploratorio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1" name="Google Shape;411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419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¿Qué se hace?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19"/>
            <p:cNvSpPr txBox="1"/>
            <p:nvPr/>
          </p:nvSpPr>
          <p:spPr>
            <a:xfrm>
              <a:off x="1083125" y="3141425"/>
              <a:ext cx="1784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Visualizaciones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Reportes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Dashboards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Hojas de Cálculo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Presentaciones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3" name="Google Shape;413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14" name="Google Shape;414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19"/>
          <p:cNvGrpSpPr/>
          <p:nvPr/>
        </p:nvGrpSpPr>
        <p:grpSpPr>
          <a:xfrm>
            <a:off x="4494200" y="1574025"/>
            <a:ext cx="1834900" cy="2304800"/>
            <a:chOff x="1083025" y="1574025"/>
            <a:chExt cx="1834900" cy="2304800"/>
          </a:xfrm>
        </p:grpSpPr>
        <p:sp>
          <p:nvSpPr>
            <p:cNvPr id="417" name="Google Shape;417;p19"/>
            <p:cNvSpPr txBox="1"/>
            <p:nvPr/>
          </p:nvSpPr>
          <p:spPr>
            <a:xfrm>
              <a:off x="1083026" y="1574025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Predictivo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419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¿Qué se hace?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9" name="Google Shape;419;p19"/>
            <p:cNvSpPr txBox="1"/>
            <p:nvPr/>
          </p:nvSpPr>
          <p:spPr>
            <a:xfrm>
              <a:off x="1083125" y="3141425"/>
              <a:ext cx="1784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Modelos Predictivos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Segmentaciones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Motores de Recomendación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20" name="Google Shape;420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1" name="Google Shape;421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19"/>
          <p:cNvGrpSpPr/>
          <p:nvPr/>
        </p:nvGrpSpPr>
        <p:grpSpPr>
          <a:xfrm>
            <a:off x="6245300" y="1574025"/>
            <a:ext cx="1834900" cy="2304800"/>
            <a:chOff x="1083025" y="1574025"/>
            <a:chExt cx="1834900" cy="2304800"/>
          </a:xfrm>
        </p:grpSpPr>
        <p:sp>
          <p:nvSpPr>
            <p:cNvPr id="424" name="Google Shape;424;p19"/>
            <p:cNvSpPr txBox="1"/>
            <p:nvPr/>
          </p:nvSpPr>
          <p:spPr>
            <a:xfrm>
              <a:off x="1083026" y="1574025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Prescriptivo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5" name="Google Shape;425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419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¿Qué se hace?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1083125" y="3141425"/>
              <a:ext cx="1784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Optimización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Recomendaciones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Simulaciones 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27" name="Google Shape;427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8" name="Google Shape;428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0" name="Google Shape;4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675" y="3783164"/>
            <a:ext cx="681050" cy="3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600" y="3694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063" y="413310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175" y="4460389"/>
            <a:ext cx="1317299" cy="31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5650" y="4221875"/>
            <a:ext cx="883107" cy="3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9"/>
          <p:cNvPicPr preferRelativeResize="0"/>
          <p:nvPr/>
        </p:nvPicPr>
        <p:blipFill rotWithShape="1">
          <a:blip r:embed="rId8">
            <a:alphaModFix/>
          </a:blip>
          <a:srcRect b="12837" l="22579" r="17175" t="23260"/>
          <a:stretch/>
        </p:blipFill>
        <p:spPr>
          <a:xfrm>
            <a:off x="3764650" y="4261000"/>
            <a:ext cx="423250" cy="4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13975" y="3878825"/>
            <a:ext cx="675782" cy="38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9700" y="3883325"/>
            <a:ext cx="343550" cy="3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9"/>
          <p:cNvPicPr preferRelativeResize="0"/>
          <p:nvPr/>
        </p:nvPicPr>
        <p:blipFill rotWithShape="1">
          <a:blip r:embed="rId11">
            <a:alphaModFix/>
          </a:blip>
          <a:srcRect b="0" l="17187" r="12285" t="0"/>
          <a:stretch/>
        </p:blipFill>
        <p:spPr>
          <a:xfrm>
            <a:off x="4679175" y="4167116"/>
            <a:ext cx="561951" cy="45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9850" y="3278900"/>
            <a:ext cx="561975" cy="4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5425" y="3613225"/>
            <a:ext cx="785901" cy="3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2525" y="4012137"/>
            <a:ext cx="702600" cy="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35125" y="4006173"/>
            <a:ext cx="1009001" cy="48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11325" y="3878826"/>
            <a:ext cx="833503" cy="2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0"/>
          <p:cNvSpPr txBox="1"/>
          <p:nvPr>
            <p:ph type="ctrTitle"/>
          </p:nvPr>
        </p:nvSpPr>
        <p:spPr>
          <a:xfrm>
            <a:off x="970450" y="200980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PREGUNTAS RECURRENTES</a:t>
            </a:r>
            <a:endParaRPr/>
          </a:p>
        </p:txBody>
      </p:sp>
      <p:sp>
        <p:nvSpPr>
          <p:cNvPr id="449" name="Google Shape;449;p20"/>
          <p:cNvSpPr txBox="1"/>
          <p:nvPr>
            <p:ph idx="1" type="subTitle"/>
          </p:nvPr>
        </p:nvSpPr>
        <p:spPr>
          <a:xfrm>
            <a:off x="2067252" y="2870614"/>
            <a:ext cx="50094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"/>
          <p:cNvSpPr txBox="1"/>
          <p:nvPr>
            <p:ph type="ctrTitle"/>
          </p:nvPr>
        </p:nvSpPr>
        <p:spPr>
          <a:xfrm>
            <a:off x="970450" y="1899500"/>
            <a:ext cx="72030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¿Son realmente tan cotizados los Data Scientist?</a:t>
            </a:r>
            <a:endParaRPr sz="3700"/>
          </a:p>
        </p:txBody>
      </p:sp>
      <p:sp>
        <p:nvSpPr>
          <p:cNvPr id="455" name="Google Shape;455;p21"/>
          <p:cNvSpPr txBox="1"/>
          <p:nvPr>
            <p:ph type="ctrTitle"/>
          </p:nvPr>
        </p:nvSpPr>
        <p:spPr>
          <a:xfrm>
            <a:off x="970500" y="2915000"/>
            <a:ext cx="72030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DEPENDE</a:t>
            </a:r>
            <a:endParaRPr sz="3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2"/>
          <p:cNvSpPr txBox="1"/>
          <p:nvPr>
            <p:ph type="ctrTitle"/>
          </p:nvPr>
        </p:nvSpPr>
        <p:spPr>
          <a:xfrm>
            <a:off x="970450" y="200980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¿Cuánta Matemática necesito saber para ser Data Scientist?</a:t>
            </a:r>
            <a:endParaRPr sz="3700"/>
          </a:p>
        </p:txBody>
      </p:sp>
      <p:sp>
        <p:nvSpPr>
          <p:cNvPr id="461" name="Google Shape;461;p22"/>
          <p:cNvSpPr txBox="1"/>
          <p:nvPr>
            <p:ph type="ctrTitle"/>
          </p:nvPr>
        </p:nvSpPr>
        <p:spPr>
          <a:xfrm>
            <a:off x="1076325" y="3250425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Suficiente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3"/>
          <p:cNvSpPr txBox="1"/>
          <p:nvPr>
            <p:ph type="ctrTitle"/>
          </p:nvPr>
        </p:nvSpPr>
        <p:spPr>
          <a:xfrm>
            <a:off x="970450" y="1899500"/>
            <a:ext cx="72030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¿Cuánto gana un Data Scientist?</a:t>
            </a:r>
            <a:endParaRPr sz="3700"/>
          </a:p>
        </p:txBody>
      </p:sp>
      <p:sp>
        <p:nvSpPr>
          <p:cNvPr id="467" name="Google Shape;467;p23"/>
          <p:cNvSpPr txBox="1"/>
          <p:nvPr>
            <p:ph type="ctrTitle"/>
          </p:nvPr>
        </p:nvSpPr>
        <p:spPr>
          <a:xfrm>
            <a:off x="970500" y="2915000"/>
            <a:ext cx="72030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NO TANTO</a:t>
            </a:r>
            <a:endParaRPr sz="3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"/>
          <p:cNvSpPr txBox="1"/>
          <p:nvPr>
            <p:ph type="ctrTitle"/>
          </p:nvPr>
        </p:nvSpPr>
        <p:spPr>
          <a:xfrm>
            <a:off x="741850" y="2009800"/>
            <a:ext cx="78285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¿Realmente necesito saber programar para ser Data Scientist?</a:t>
            </a:r>
            <a:endParaRPr sz="3700"/>
          </a:p>
        </p:txBody>
      </p:sp>
      <p:sp>
        <p:nvSpPr>
          <p:cNvPr id="473" name="Google Shape;473;p24"/>
          <p:cNvSpPr txBox="1"/>
          <p:nvPr>
            <p:ph type="ctrTitle"/>
          </p:nvPr>
        </p:nvSpPr>
        <p:spPr>
          <a:xfrm>
            <a:off x="1076325" y="3250425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Sí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 txBox="1"/>
          <p:nvPr>
            <p:ph type="ctrTitle"/>
          </p:nvPr>
        </p:nvSpPr>
        <p:spPr>
          <a:xfrm>
            <a:off x="970450" y="1899500"/>
            <a:ext cx="72030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¿Cuál debería ser una buena empresa para trabajar como Data Scientist?</a:t>
            </a:r>
            <a:endParaRPr sz="3700"/>
          </a:p>
        </p:txBody>
      </p:sp>
      <p:sp>
        <p:nvSpPr>
          <p:cNvPr id="479" name="Google Shape;479;p25"/>
          <p:cNvSpPr txBox="1"/>
          <p:nvPr>
            <p:ph type="ctrTitle"/>
          </p:nvPr>
        </p:nvSpPr>
        <p:spPr>
          <a:xfrm>
            <a:off x="970500" y="2915000"/>
            <a:ext cx="72030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Mmm...</a:t>
            </a:r>
            <a:endParaRPr sz="3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 txBox="1"/>
          <p:nvPr>
            <p:ph type="ctrTitle"/>
          </p:nvPr>
        </p:nvSpPr>
        <p:spPr>
          <a:xfrm>
            <a:off x="-234725" y="2119050"/>
            <a:ext cx="67641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¿Dónde no trabajar como Data Scientist?</a:t>
            </a:r>
            <a:endParaRPr sz="3700"/>
          </a:p>
        </p:txBody>
      </p:sp>
      <p:sp>
        <p:nvSpPr>
          <p:cNvPr id="485" name="Google Shape;485;p26"/>
          <p:cNvSpPr/>
          <p:nvPr/>
        </p:nvSpPr>
        <p:spPr>
          <a:xfrm>
            <a:off x="6380550" y="91100"/>
            <a:ext cx="2715900" cy="399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00">
                <a:solidFill>
                  <a:schemeClr val="dk1"/>
                </a:solidFill>
              </a:rPr>
              <a:t>Usuario avanzado de SQL.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Tener experiencia en </a:t>
            </a:r>
            <a:r>
              <a:rPr b="1" lang="es-419" sz="1000">
                <a:solidFill>
                  <a:schemeClr val="dk1"/>
                </a:solidFill>
              </a:rPr>
              <a:t>Python</a:t>
            </a:r>
            <a:r>
              <a:rPr lang="es-419" sz="1000">
                <a:solidFill>
                  <a:schemeClr val="dk1"/>
                </a:solidFill>
              </a:rPr>
              <a:t> o </a:t>
            </a:r>
            <a:r>
              <a:rPr b="1" lang="es-419" sz="1000">
                <a:solidFill>
                  <a:schemeClr val="dk1"/>
                </a:solidFill>
              </a:rPr>
              <a:t>R</a:t>
            </a:r>
            <a:r>
              <a:rPr lang="es-419" sz="1000">
                <a:solidFill>
                  <a:schemeClr val="dk1"/>
                </a:solidFill>
              </a:rPr>
              <a:t> y sus respectivas librerías para ML.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Sólido conocimiento de estadísticas y algoritmos.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Conocimiento y/o capacidad para </a:t>
            </a:r>
            <a:r>
              <a:rPr b="1" lang="es-419" sz="1000">
                <a:solidFill>
                  <a:schemeClr val="dk1"/>
                </a:solidFill>
              </a:rPr>
              <a:t>aprender rápidamente </a:t>
            </a:r>
            <a:r>
              <a:rPr lang="es-419" sz="1000">
                <a:solidFill>
                  <a:schemeClr val="dk1"/>
                </a:solidFill>
              </a:rPr>
              <a:t>diversas técnicas de </a:t>
            </a:r>
            <a:r>
              <a:rPr b="1" lang="es-419" sz="1000">
                <a:solidFill>
                  <a:schemeClr val="dk1"/>
                </a:solidFill>
              </a:rPr>
              <a:t>Machine Learning (clustering, árboles de decisión, redes neuronales, etc.)</a:t>
            </a:r>
            <a:r>
              <a:rPr lang="es-419" sz="1000">
                <a:solidFill>
                  <a:schemeClr val="dk1"/>
                </a:solidFill>
              </a:rPr>
              <a:t> y </a:t>
            </a:r>
            <a:r>
              <a:rPr b="1" lang="es-419" sz="1000">
                <a:solidFill>
                  <a:schemeClr val="dk1"/>
                </a:solidFill>
              </a:rPr>
              <a:t>como</a:t>
            </a:r>
            <a:r>
              <a:rPr lang="es-419" sz="1000">
                <a:solidFill>
                  <a:schemeClr val="dk1"/>
                </a:solidFill>
              </a:rPr>
              <a:t> </a:t>
            </a:r>
            <a:r>
              <a:rPr b="1" lang="es-419" sz="1000">
                <a:solidFill>
                  <a:schemeClr val="dk1"/>
                </a:solidFill>
              </a:rPr>
              <a:t>aplicarlas</a:t>
            </a:r>
            <a:r>
              <a:rPr lang="es-419" sz="1000">
                <a:solidFill>
                  <a:schemeClr val="dk1"/>
                </a:solidFill>
              </a:rPr>
              <a:t> en casos de negocio.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00">
                <a:solidFill>
                  <a:schemeClr val="dk1"/>
                </a:solidFill>
              </a:rPr>
              <a:t>Habilidad para comunicar</a:t>
            </a:r>
            <a:r>
              <a:rPr lang="es-419" sz="1000">
                <a:solidFill>
                  <a:schemeClr val="dk1"/>
                </a:solidFill>
              </a:rPr>
              <a:t> y presentar en términos no técnicos a usuarios de negocio.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Tener entre </a:t>
            </a:r>
            <a:r>
              <a:rPr b="1" lang="es-419" sz="1000">
                <a:solidFill>
                  <a:schemeClr val="dk1"/>
                </a:solidFill>
              </a:rPr>
              <a:t>0 y 2 años de experiencia</a:t>
            </a:r>
            <a:r>
              <a:rPr lang="es-419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Pro actividad para trabajar y conseguir lo que requiera para trabajar (datos, accesos, etc) tanto con sus colaboradores internos como con clientes externos.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Conocimiento básico en el uso de plataformas </a:t>
            </a:r>
            <a:r>
              <a:rPr b="1" lang="es-419" sz="1000">
                <a:solidFill>
                  <a:schemeClr val="dk1"/>
                </a:solidFill>
              </a:rPr>
              <a:t>Cloud (GCP, AWS, Azure).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chemeClr val="dk1"/>
                </a:solidFill>
              </a:rPr>
              <a:t>Experiencia a nivel usuario básico en plataformas de </a:t>
            </a:r>
            <a:r>
              <a:rPr b="1" lang="es-419" sz="1000">
                <a:solidFill>
                  <a:schemeClr val="dk1"/>
                </a:solidFill>
              </a:rPr>
              <a:t>visualización (Tableau, PowerBi, DataStudio).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</a:rPr>
              <a:t>Conocimiento básico de </a:t>
            </a:r>
            <a:r>
              <a:rPr b="1" lang="es-419" sz="1000">
                <a:solidFill>
                  <a:schemeClr val="dk1"/>
                </a:solidFill>
              </a:rPr>
              <a:t>NLP</a:t>
            </a:r>
            <a:r>
              <a:rPr lang="es-419" sz="1000">
                <a:solidFill>
                  <a:schemeClr val="dk1"/>
                </a:solidFill>
              </a:rPr>
              <a:t> y </a:t>
            </a:r>
            <a:r>
              <a:rPr b="1" lang="es-419" sz="1000">
                <a:solidFill>
                  <a:schemeClr val="dk1"/>
                </a:solidFill>
              </a:rPr>
              <a:t>sistemas de recomendación.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7"/>
          <p:cNvSpPr txBox="1"/>
          <p:nvPr>
            <p:ph type="ctrTitle"/>
          </p:nvPr>
        </p:nvSpPr>
        <p:spPr>
          <a:xfrm>
            <a:off x="970450" y="1899500"/>
            <a:ext cx="72030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¿Tengo que ser Informático para ser Data Scientist?</a:t>
            </a:r>
            <a:endParaRPr sz="3700"/>
          </a:p>
        </p:txBody>
      </p:sp>
      <p:sp>
        <p:nvSpPr>
          <p:cNvPr id="491" name="Google Shape;491;p27"/>
          <p:cNvSpPr txBox="1"/>
          <p:nvPr>
            <p:ph type="ctrTitle"/>
          </p:nvPr>
        </p:nvSpPr>
        <p:spPr>
          <a:xfrm>
            <a:off x="970500" y="2915000"/>
            <a:ext cx="72030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No</a:t>
            </a:r>
            <a:endParaRPr sz="3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/>
          <p:nvPr>
            <p:ph type="ctrTitle"/>
          </p:nvPr>
        </p:nvSpPr>
        <p:spPr>
          <a:xfrm>
            <a:off x="288000" y="12770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Acerca de mí</a:t>
            </a:r>
            <a:endParaRPr/>
          </a:p>
        </p:txBody>
      </p:sp>
      <p:sp>
        <p:nvSpPr>
          <p:cNvPr id="187" name="Google Shape;187;p10"/>
          <p:cNvSpPr txBox="1"/>
          <p:nvPr/>
        </p:nvSpPr>
        <p:spPr>
          <a:xfrm>
            <a:off x="175200" y="942600"/>
            <a:ext cx="854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s-419">
                <a:solidFill>
                  <a:srgbClr val="000000"/>
                </a:solidFill>
              </a:rPr>
              <a:t>Estoy casado con Valentina, tengo 2 gatitas y una perrita.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s-419">
                <a:solidFill>
                  <a:srgbClr val="000000"/>
                </a:solidFill>
              </a:rPr>
              <a:t>Me gusta mucho la Matemática y las respuestas que puede dar.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-419">
                <a:solidFill>
                  <a:srgbClr val="000000"/>
                </a:solidFill>
              </a:rPr>
              <a:t>Descubrí muy tarde que me gusta programar.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s-419">
                <a:solidFill>
                  <a:srgbClr val="000000"/>
                </a:solidFill>
              </a:rPr>
              <a:t>(Me gusta enseñar)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-419">
                <a:solidFill>
                  <a:srgbClr val="000000"/>
                </a:solidFill>
              </a:rPr>
              <a:t>Entré a estudiar Ingeniería Comercial por </a:t>
            </a:r>
            <a:r>
              <a:rPr b="1" lang="es-419">
                <a:solidFill>
                  <a:srgbClr val="000000"/>
                </a:solidFill>
              </a:rPr>
              <a:t>Ignorancia</a:t>
            </a:r>
            <a:r>
              <a:rPr lang="es-419"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-419">
                <a:solidFill>
                  <a:srgbClr val="000000"/>
                </a:solidFill>
              </a:rPr>
              <a:t>Me cambié a Ingeniería Civil por </a:t>
            </a:r>
            <a:r>
              <a:rPr b="1" lang="es-419">
                <a:solidFill>
                  <a:srgbClr val="000000"/>
                </a:solidFill>
              </a:rPr>
              <a:t>Opción</a:t>
            </a:r>
            <a:r>
              <a:rPr lang="es-419"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-419">
                <a:solidFill>
                  <a:srgbClr val="000000"/>
                </a:solidFill>
              </a:rPr>
              <a:t>pero…  terminé como Data Scientist por </a:t>
            </a:r>
            <a:r>
              <a:rPr b="1" lang="es-419">
                <a:solidFill>
                  <a:srgbClr val="000000"/>
                </a:solidFill>
              </a:rPr>
              <a:t>casualidad</a:t>
            </a:r>
            <a:r>
              <a:rPr lang="es-419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1" lang="es-419">
                <a:solidFill>
                  <a:srgbClr val="000000"/>
                </a:solidFill>
              </a:rPr>
              <a:t>Quizás debí estudiar Informática.</a:t>
            </a:r>
            <a:endParaRPr i="1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&gt; Llevo 5 años trabajando como Data Scientist, tuve la suerte de ser entrenado por excelentes profesionales y luego… aprendiendo por mi cuenta.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-419">
                <a:solidFill>
                  <a:srgbClr val="000000"/>
                </a:solidFill>
              </a:rPr>
              <a:t>No soy experto.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-419">
                <a:solidFill>
                  <a:srgbClr val="000000"/>
                </a:solidFill>
              </a:rPr>
              <a:t>No tengo título ni post-título que acredite lo que voy a decir… es sólo </a:t>
            </a:r>
            <a:r>
              <a:rPr b="1" lang="es-419">
                <a:solidFill>
                  <a:srgbClr val="000000"/>
                </a:solidFill>
              </a:rPr>
              <a:t>LO QUE HE VISTO.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8" name="Google Shape;18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550" y="45975"/>
            <a:ext cx="2078626" cy="207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6222" y="1888950"/>
            <a:ext cx="942876" cy="1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2373" y="1691097"/>
            <a:ext cx="1161226" cy="15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8"/>
          <p:cNvSpPr txBox="1"/>
          <p:nvPr>
            <p:ph type="ctrTitle"/>
          </p:nvPr>
        </p:nvSpPr>
        <p:spPr>
          <a:xfrm>
            <a:off x="741850" y="2009800"/>
            <a:ext cx="78285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¿Cuál es la habilidad más importante que debo desarrollar para ser Data Scientist?</a:t>
            </a:r>
            <a:endParaRPr sz="3700"/>
          </a:p>
        </p:txBody>
      </p:sp>
      <p:sp>
        <p:nvSpPr>
          <p:cNvPr id="497" name="Google Shape;497;p28"/>
          <p:cNvSpPr txBox="1"/>
          <p:nvPr>
            <p:ph type="ctrTitle"/>
          </p:nvPr>
        </p:nvSpPr>
        <p:spPr>
          <a:xfrm>
            <a:off x="1011225" y="3938725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Pensamiento Crítico … y Comunicación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9"/>
          <p:cNvSpPr txBox="1"/>
          <p:nvPr>
            <p:ph type="ctrTitle"/>
          </p:nvPr>
        </p:nvSpPr>
        <p:spPr>
          <a:xfrm>
            <a:off x="970450" y="1899500"/>
            <a:ext cx="72030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¿Tengo que tener un Post-Título para ser Data Scientist?</a:t>
            </a:r>
            <a:endParaRPr sz="3700"/>
          </a:p>
        </p:txBody>
      </p:sp>
      <p:sp>
        <p:nvSpPr>
          <p:cNvPr id="503" name="Google Shape;503;p29"/>
          <p:cNvSpPr txBox="1"/>
          <p:nvPr>
            <p:ph type="ctrTitle"/>
          </p:nvPr>
        </p:nvSpPr>
        <p:spPr>
          <a:xfrm>
            <a:off x="970500" y="2915000"/>
            <a:ext cx="72030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Quizás no ahora, pero PRONTO.</a:t>
            </a:r>
            <a:endParaRPr sz="3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0"/>
          <p:cNvSpPr txBox="1"/>
          <p:nvPr>
            <p:ph type="ctrTitle"/>
          </p:nvPr>
        </p:nvSpPr>
        <p:spPr>
          <a:xfrm>
            <a:off x="741850" y="2009800"/>
            <a:ext cx="78285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700"/>
              <a:t>¿Qué puedo hacer para comenzar a aprender Ciencia de Datos?</a:t>
            </a:r>
            <a:endParaRPr sz="3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250" y="3933050"/>
            <a:ext cx="841992" cy="4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1"/>
          <p:cNvSpPr txBox="1"/>
          <p:nvPr/>
        </p:nvSpPr>
        <p:spPr>
          <a:xfrm>
            <a:off x="3496950" y="1050700"/>
            <a:ext cx="15405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ESTUDIAR/Actualizarse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31"/>
          <p:cNvSpPr txBox="1"/>
          <p:nvPr/>
        </p:nvSpPr>
        <p:spPr>
          <a:xfrm>
            <a:off x="1727850" y="20648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Formal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31"/>
          <p:cNvSpPr txBox="1"/>
          <p:nvPr/>
        </p:nvSpPr>
        <p:spPr>
          <a:xfrm>
            <a:off x="5268450" y="20648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Informal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31"/>
          <p:cNvSpPr txBox="1"/>
          <p:nvPr/>
        </p:nvSpPr>
        <p:spPr>
          <a:xfrm>
            <a:off x="6113700" y="31169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Blogs - Tutoriales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31"/>
          <p:cNvSpPr txBox="1"/>
          <p:nvPr/>
        </p:nvSpPr>
        <p:spPr>
          <a:xfrm>
            <a:off x="4423200" y="31169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Plataformas Online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31"/>
          <p:cNvSpPr txBox="1"/>
          <p:nvPr/>
        </p:nvSpPr>
        <p:spPr>
          <a:xfrm>
            <a:off x="2573100" y="31169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Bootcamp/Certificación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31"/>
          <p:cNvSpPr txBox="1"/>
          <p:nvPr/>
        </p:nvSpPr>
        <p:spPr>
          <a:xfrm>
            <a:off x="882600" y="31169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Postgrado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31"/>
          <p:cNvSpPr txBox="1"/>
          <p:nvPr/>
        </p:nvSpPr>
        <p:spPr>
          <a:xfrm>
            <a:off x="620350" y="3597000"/>
            <a:ext cx="1800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Diplomados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Msc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Master Profesional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Phd</a:t>
            </a:r>
            <a:endParaRPr sz="1000"/>
          </a:p>
        </p:txBody>
      </p:sp>
      <p:pic>
        <p:nvPicPr>
          <p:cNvPr id="522" name="Google Shape;5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250" y="3868750"/>
            <a:ext cx="480300" cy="4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1"/>
          <p:cNvPicPr preferRelativeResize="0"/>
          <p:nvPr/>
        </p:nvPicPr>
        <p:blipFill rotWithShape="1">
          <a:blip r:embed="rId5">
            <a:alphaModFix/>
          </a:blip>
          <a:srcRect b="25765" l="17674" r="19848" t="25765"/>
          <a:stretch/>
        </p:blipFill>
        <p:spPr>
          <a:xfrm>
            <a:off x="2519850" y="3642950"/>
            <a:ext cx="899301" cy="36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6900" y="4130165"/>
            <a:ext cx="845401" cy="44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3550" y="3597003"/>
            <a:ext cx="683900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3750" y="3602610"/>
            <a:ext cx="845400" cy="35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3700" y="36026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4750" y="35400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1"/>
          <p:cNvPicPr preferRelativeResize="0"/>
          <p:nvPr/>
        </p:nvPicPr>
        <p:blipFill rotWithShape="1">
          <a:blip r:embed="rId11">
            <a:alphaModFix/>
          </a:blip>
          <a:srcRect b="15034" l="29574" r="30241" t="13811"/>
          <a:stretch/>
        </p:blipFill>
        <p:spPr>
          <a:xfrm>
            <a:off x="6957650" y="4033163"/>
            <a:ext cx="573789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37641" y="4130179"/>
            <a:ext cx="878701" cy="33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31"/>
          <p:cNvCxnSpPr/>
          <p:nvPr/>
        </p:nvCxnSpPr>
        <p:spPr>
          <a:xfrm flipH="1" rot="-5400000">
            <a:off x="4828500" y="855700"/>
            <a:ext cx="647700" cy="1770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32" name="Google Shape;532;p31"/>
          <p:cNvCxnSpPr/>
          <p:nvPr/>
        </p:nvCxnSpPr>
        <p:spPr>
          <a:xfrm rot="-5400000">
            <a:off x="3058200" y="855800"/>
            <a:ext cx="647700" cy="1770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33" name="Google Shape;533;p31"/>
          <p:cNvCxnSpPr/>
          <p:nvPr/>
        </p:nvCxnSpPr>
        <p:spPr>
          <a:xfrm flipH="1" rot="-5400000">
            <a:off x="2576700" y="23513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34" name="Google Shape;534;p31"/>
          <p:cNvCxnSpPr/>
          <p:nvPr/>
        </p:nvCxnSpPr>
        <p:spPr>
          <a:xfrm rot="-5400000">
            <a:off x="1731450" y="23513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35" name="Google Shape;535;p31"/>
          <p:cNvCxnSpPr/>
          <p:nvPr/>
        </p:nvCxnSpPr>
        <p:spPr>
          <a:xfrm flipH="1" rot="-5400000">
            <a:off x="6117300" y="23513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36" name="Google Shape;536;p31"/>
          <p:cNvCxnSpPr/>
          <p:nvPr/>
        </p:nvCxnSpPr>
        <p:spPr>
          <a:xfrm rot="-5400000">
            <a:off x="5272050" y="23513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37" name="Google Shape;537;p31"/>
          <p:cNvSpPr txBox="1"/>
          <p:nvPr/>
        </p:nvSpPr>
        <p:spPr>
          <a:xfrm>
            <a:off x="0" y="152400"/>
            <a:ext cx="89571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2200">
                <a:solidFill>
                  <a:srgbClr val="3C40C6"/>
                </a:solidFill>
                <a:latin typeface="Lato"/>
                <a:ea typeface="Lato"/>
                <a:cs typeface="Lato"/>
                <a:sym typeface="Lato"/>
              </a:rPr>
              <a:t>¿Qué puedo hacer para comenzar a aprender Ciencia de Datos?</a:t>
            </a:r>
            <a:endParaRPr b="1" sz="2200">
              <a:solidFill>
                <a:srgbClr val="3C40C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2"/>
          <p:cNvSpPr txBox="1"/>
          <p:nvPr>
            <p:ph type="ctrTitle"/>
          </p:nvPr>
        </p:nvSpPr>
        <p:spPr>
          <a:xfrm>
            <a:off x="711850" y="2456420"/>
            <a:ext cx="7720200" cy="8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500">
                <a:latin typeface="Roboto"/>
                <a:ea typeface="Roboto"/>
                <a:cs typeface="Roboto"/>
                <a:sym typeface="Roboto"/>
              </a:rPr>
              <a:t>Descubriendo y </a:t>
            </a:r>
            <a:endParaRPr b="0" i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500">
                <a:latin typeface="Roboto"/>
                <a:ea typeface="Roboto"/>
                <a:cs typeface="Roboto"/>
                <a:sym typeface="Roboto"/>
              </a:rPr>
              <a:t>Codeando en Data Science</a:t>
            </a:r>
            <a:endParaRPr/>
          </a:p>
        </p:txBody>
      </p:sp>
      <p:sp>
        <p:nvSpPr>
          <p:cNvPr id="543" name="Google Shape;543;p32"/>
          <p:cNvSpPr txBox="1"/>
          <p:nvPr>
            <p:ph idx="2" type="title"/>
          </p:nvPr>
        </p:nvSpPr>
        <p:spPr>
          <a:xfrm>
            <a:off x="636500" y="4396100"/>
            <a:ext cx="3415200" cy="4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/>
              <a:t>Alfonso Tobar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Data Scientist | Docente Data Science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1"/>
          <p:cNvPicPr preferRelativeResize="0"/>
          <p:nvPr/>
        </p:nvPicPr>
        <p:blipFill rotWithShape="1">
          <a:blip r:embed="rId3">
            <a:alphaModFix/>
          </a:blip>
          <a:srcRect b="25597" l="9404" r="11299" t="24939"/>
          <a:stretch/>
        </p:blipFill>
        <p:spPr>
          <a:xfrm>
            <a:off x="245575" y="337600"/>
            <a:ext cx="3562476" cy="162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775" y="260150"/>
            <a:ext cx="2268051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1"/>
          <p:cNvSpPr/>
          <p:nvPr/>
        </p:nvSpPr>
        <p:spPr>
          <a:xfrm>
            <a:off x="245575" y="3331300"/>
            <a:ext cx="4986300" cy="1144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“Sexiest Job of the 21st Century”.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000000"/>
                </a:solidFill>
              </a:rPr>
              <a:t>Fuente: Harvard Business Review, October 2012</a:t>
            </a:r>
            <a:endParaRPr/>
          </a:p>
        </p:txBody>
      </p:sp>
      <p:pic>
        <p:nvPicPr>
          <p:cNvPr id="198" name="Google Shape;19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40" y="1259475"/>
            <a:ext cx="3762376" cy="282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4163" y="977675"/>
            <a:ext cx="37623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275" y="2623725"/>
            <a:ext cx="4077801" cy="203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/>
          <p:nvPr/>
        </p:nvSpPr>
        <p:spPr>
          <a:xfrm>
            <a:off x="350850" y="10006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595959"/>
                </a:solidFill>
              </a:rPr>
              <a:t>Data Science (Ciencia de Datos): </a:t>
            </a:r>
            <a:r>
              <a:rPr lang="es-419" sz="1100">
                <a:solidFill>
                  <a:srgbClr val="000000"/>
                </a:solidFill>
              </a:rPr>
              <a:t>La </a:t>
            </a:r>
            <a:r>
              <a:rPr b="1" lang="es-419" sz="1100">
                <a:solidFill>
                  <a:srgbClr val="000000"/>
                </a:solidFill>
              </a:rPr>
              <a:t>ciencia de datos</a:t>
            </a:r>
            <a:r>
              <a:rPr lang="es-419" sz="1100">
                <a:solidFill>
                  <a:srgbClr val="000000"/>
                </a:solidFill>
              </a:rPr>
              <a:t> es un campo </a:t>
            </a:r>
            <a:r>
              <a:rPr b="1" lang="es-419" sz="1100">
                <a:solidFill>
                  <a:srgbClr val="000000"/>
                </a:solidFill>
              </a:rPr>
              <a:t>interdisciplinario</a:t>
            </a:r>
            <a:r>
              <a:rPr lang="es-419" sz="1100">
                <a:solidFill>
                  <a:srgbClr val="000000"/>
                </a:solidFill>
              </a:rPr>
              <a:t> que involucra </a:t>
            </a:r>
            <a:r>
              <a:rPr b="1" lang="es-419" sz="1100">
                <a:solidFill>
                  <a:srgbClr val="000000"/>
                </a:solidFill>
              </a:rPr>
              <a:t>métodos científicos</a:t>
            </a:r>
            <a:r>
              <a:rPr lang="es-419" sz="1100">
                <a:solidFill>
                  <a:srgbClr val="000000"/>
                </a:solidFill>
              </a:rPr>
              <a:t>, </a:t>
            </a:r>
            <a:r>
              <a:rPr b="1" lang="es-419" sz="1100">
                <a:solidFill>
                  <a:srgbClr val="000000"/>
                </a:solidFill>
              </a:rPr>
              <a:t>procesos</a:t>
            </a:r>
            <a:r>
              <a:rPr lang="es-419" sz="1100">
                <a:solidFill>
                  <a:srgbClr val="000000"/>
                </a:solidFill>
              </a:rPr>
              <a:t> y </a:t>
            </a:r>
            <a:r>
              <a:rPr b="1" lang="es-419" sz="1100">
                <a:solidFill>
                  <a:srgbClr val="000000"/>
                </a:solidFill>
              </a:rPr>
              <a:t>sistemas</a:t>
            </a:r>
            <a:r>
              <a:rPr lang="es-419" sz="1100">
                <a:solidFill>
                  <a:srgbClr val="000000"/>
                </a:solidFill>
              </a:rPr>
              <a:t> para </a:t>
            </a:r>
            <a:r>
              <a:rPr b="1" lang="es-419" sz="1100">
                <a:solidFill>
                  <a:srgbClr val="000000"/>
                </a:solidFill>
              </a:rPr>
              <a:t>extraer conocimiento</a:t>
            </a:r>
            <a:r>
              <a:rPr lang="es-419" sz="1100">
                <a:solidFill>
                  <a:srgbClr val="000000"/>
                </a:solidFill>
              </a:rPr>
              <a:t> o un mejor entendimiento </a:t>
            </a:r>
            <a:r>
              <a:rPr b="1" lang="es-419" sz="1100">
                <a:solidFill>
                  <a:srgbClr val="000000"/>
                </a:solidFill>
              </a:rPr>
              <a:t>de datos en sus diferentes formas</a:t>
            </a:r>
            <a:r>
              <a:rPr lang="es-419" sz="1100">
                <a:solidFill>
                  <a:srgbClr val="000000"/>
                </a:solidFill>
              </a:rPr>
              <a:t>, ya sea estructurados o no estructurados, lo cual es una continuación de algunos campos de análisis de datos como la </a:t>
            </a:r>
            <a:r>
              <a:rPr b="1" lang="es-419" sz="1100">
                <a:solidFill>
                  <a:srgbClr val="000000"/>
                </a:solidFill>
              </a:rPr>
              <a:t>estadística</a:t>
            </a:r>
            <a:r>
              <a:rPr lang="es-419" sz="1100">
                <a:solidFill>
                  <a:srgbClr val="000000"/>
                </a:solidFill>
              </a:rPr>
              <a:t>, la </a:t>
            </a:r>
            <a:r>
              <a:rPr b="1" lang="es-419" sz="1100">
                <a:solidFill>
                  <a:srgbClr val="000000"/>
                </a:solidFill>
              </a:rPr>
              <a:t>minería</a:t>
            </a:r>
            <a:r>
              <a:rPr lang="es-419" sz="1100">
                <a:solidFill>
                  <a:srgbClr val="000000"/>
                </a:solidFill>
              </a:rPr>
              <a:t> </a:t>
            </a:r>
            <a:r>
              <a:rPr b="1" lang="es-419" sz="1100">
                <a:solidFill>
                  <a:srgbClr val="000000"/>
                </a:solidFill>
              </a:rPr>
              <a:t>de</a:t>
            </a:r>
            <a:r>
              <a:rPr lang="es-419" sz="1100">
                <a:solidFill>
                  <a:srgbClr val="000000"/>
                </a:solidFill>
              </a:rPr>
              <a:t> </a:t>
            </a:r>
            <a:r>
              <a:rPr b="1" lang="es-419" sz="1100">
                <a:solidFill>
                  <a:srgbClr val="000000"/>
                </a:solidFill>
              </a:rPr>
              <a:t>datos</a:t>
            </a:r>
            <a:r>
              <a:rPr lang="es-419" sz="1100">
                <a:solidFill>
                  <a:srgbClr val="000000"/>
                </a:solidFill>
              </a:rPr>
              <a:t>, el </a:t>
            </a:r>
            <a:r>
              <a:rPr b="1" lang="es-419" sz="1100">
                <a:solidFill>
                  <a:srgbClr val="000000"/>
                </a:solidFill>
              </a:rPr>
              <a:t>aprendizaje</a:t>
            </a:r>
            <a:r>
              <a:rPr lang="es-419" sz="1100">
                <a:solidFill>
                  <a:srgbClr val="000000"/>
                </a:solidFill>
              </a:rPr>
              <a:t> </a:t>
            </a:r>
            <a:r>
              <a:rPr b="1" lang="es-419" sz="1100">
                <a:solidFill>
                  <a:srgbClr val="000000"/>
                </a:solidFill>
              </a:rPr>
              <a:t>automático</a:t>
            </a:r>
            <a:r>
              <a:rPr lang="es-419" sz="1100">
                <a:solidFill>
                  <a:srgbClr val="000000"/>
                </a:solidFill>
              </a:rPr>
              <a:t>, y la </a:t>
            </a:r>
            <a:r>
              <a:rPr b="1" lang="es-419" sz="1100">
                <a:solidFill>
                  <a:srgbClr val="000000"/>
                </a:solidFill>
              </a:rPr>
              <a:t>analítica</a:t>
            </a:r>
            <a:r>
              <a:rPr lang="es-419" sz="1100">
                <a:solidFill>
                  <a:srgbClr val="000000"/>
                </a:solidFill>
              </a:rPr>
              <a:t> </a:t>
            </a:r>
            <a:r>
              <a:rPr b="1" lang="es-419" sz="1100">
                <a:solidFill>
                  <a:srgbClr val="000000"/>
                </a:solidFill>
              </a:rPr>
              <a:t>predictiva</a:t>
            </a:r>
            <a:r>
              <a:rPr lang="es-419" sz="1100">
                <a:solidFill>
                  <a:srgbClr val="000000"/>
                </a:solidFill>
              </a:rPr>
              <a:t>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</a:rPr>
              <a:t>Fuente: Wikipedia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06" name="Google Shape;206;p12"/>
          <p:cNvSpPr txBox="1"/>
          <p:nvPr>
            <p:ph type="ctrTitle"/>
          </p:nvPr>
        </p:nvSpPr>
        <p:spPr>
          <a:xfrm>
            <a:off x="173050" y="9520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Ciencia de Datos</a:t>
            </a:r>
            <a:endParaRPr/>
          </a:p>
        </p:txBody>
      </p:sp>
      <p:pic>
        <p:nvPicPr>
          <p:cNvPr id="207" name="Google Shape;20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527" y="1934825"/>
            <a:ext cx="3408800" cy="30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/>
          <p:nvPr>
            <p:ph type="ctrTitle"/>
          </p:nvPr>
        </p:nvSpPr>
        <p:spPr>
          <a:xfrm>
            <a:off x="144325" y="28915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Por qué es tan Importante un Científico de Datos hoy?</a:t>
            </a:r>
            <a:endParaRPr sz="3000"/>
          </a:p>
        </p:txBody>
      </p:sp>
      <p:sp>
        <p:nvSpPr>
          <p:cNvPr id="213" name="Google Shape;213;p13"/>
          <p:cNvSpPr txBox="1"/>
          <p:nvPr/>
        </p:nvSpPr>
        <p:spPr>
          <a:xfrm>
            <a:off x="218300" y="1115000"/>
            <a:ext cx="854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s-419"/>
              <a:t>Los datos son masivos. Se quiere generar valor a partir de ellos.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s-419"/>
              <a:t>Todas las empresas tienen datos guardados sin explotar.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s-419"/>
              <a:t>La tecnología se ha desarrollado exponencialmente permitiendo que esto sea analizable: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s-419"/>
              <a:t>Tarjetas Nvidia.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s-419"/>
              <a:t>Procesadores Multinúcleo.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s-419"/>
              <a:t>Clusters 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s-419"/>
              <a:t>La inteligencia artificial está de moda.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type="ctrTitle"/>
          </p:nvPr>
        </p:nvSpPr>
        <p:spPr>
          <a:xfrm>
            <a:off x="144325" y="28915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Por qué es tan Importante un Científico de Datos hoy?</a:t>
            </a:r>
            <a:endParaRPr sz="3000"/>
          </a:p>
        </p:txBody>
      </p:sp>
      <p:pic>
        <p:nvPicPr>
          <p:cNvPr id="219" name="Google Shape;2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725" y="2504393"/>
            <a:ext cx="959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575" y="2547000"/>
            <a:ext cx="5727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4"/>
          <p:cNvGrpSpPr/>
          <p:nvPr/>
        </p:nvGrpSpPr>
        <p:grpSpPr>
          <a:xfrm>
            <a:off x="4513729" y="1864926"/>
            <a:ext cx="2480144" cy="1728853"/>
            <a:chOff x="4526679" y="1857800"/>
            <a:chExt cx="2480144" cy="1728853"/>
          </a:xfrm>
        </p:grpSpPr>
        <p:sp>
          <p:nvSpPr>
            <p:cNvPr id="222" name="Google Shape;222;p14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14"/>
            <p:cNvGrpSpPr/>
            <p:nvPr/>
          </p:nvGrpSpPr>
          <p:grpSpPr>
            <a:xfrm>
              <a:off x="4526679" y="1857800"/>
              <a:ext cx="2480144" cy="1728853"/>
              <a:chOff x="4526679" y="1857800"/>
              <a:chExt cx="2480144" cy="1728853"/>
            </a:xfrm>
          </p:grpSpPr>
          <p:grpSp>
            <p:nvGrpSpPr>
              <p:cNvPr id="224" name="Google Shape;224;p14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25" name="Google Shape;225;p1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26" name="Google Shape;226;p1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7" name="Google Shape;227;p14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s-419" sz="1200">
                    <a:latin typeface="Roboto"/>
                    <a:ea typeface="Roboto"/>
                    <a:cs typeface="Roboto"/>
                    <a:sym typeface="Roboto"/>
                  </a:rPr>
                  <a:t>2014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8" name="Google Shape;228;p14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800">
                    <a:latin typeface="Roboto"/>
                    <a:ea typeface="Roboto"/>
                    <a:cs typeface="Roboto"/>
                    <a:sym typeface="Roboto"/>
                  </a:rPr>
                  <a:t>Kaggle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800">
                    <a:latin typeface="Roboto"/>
                    <a:ea typeface="Roboto"/>
                    <a:cs typeface="Roboto"/>
                    <a:sym typeface="Roboto"/>
                  </a:rPr>
                  <a:t>Popularización de XGBoost gracias a </a:t>
                </a:r>
                <a:r>
                  <a:rPr b="1" lang="es-419" sz="800">
                    <a:solidFill>
                      <a:srgbClr val="000000"/>
                    </a:solidFill>
                  </a:rPr>
                  <a:t>Higgs Boson Machine Learning Challenge </a:t>
                </a:r>
                <a:r>
                  <a:rPr lang="es-419" sz="800">
                    <a:solidFill>
                      <a:srgbClr val="000000"/>
                    </a:solidFill>
                  </a:rPr>
                  <a:t>y masificación del Machine Learning.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29" name="Google Shape;229;p14"/>
          <p:cNvGrpSpPr/>
          <p:nvPr/>
        </p:nvGrpSpPr>
        <p:grpSpPr>
          <a:xfrm>
            <a:off x="6422860" y="2709722"/>
            <a:ext cx="2721140" cy="1735654"/>
            <a:chOff x="6435810" y="2702596"/>
            <a:chExt cx="2721140" cy="1735654"/>
          </a:xfrm>
        </p:grpSpPr>
        <p:sp>
          <p:nvSpPr>
            <p:cNvPr id="230" name="Google Shape;230;p14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232" name="Google Shape;232;p14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33" name="Google Shape;233;p1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34" name="Google Shape;234;p1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5" name="Google Shape;235;p14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s-419" sz="1200">
                    <a:latin typeface="Roboto"/>
                    <a:ea typeface="Roboto"/>
                    <a:cs typeface="Roboto"/>
                    <a:sym typeface="Roboto"/>
                  </a:rPr>
                  <a:t>2015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6" name="Google Shape;236;p14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800">
                    <a:latin typeface="Roboto"/>
                    <a:ea typeface="Roboto"/>
                    <a:cs typeface="Roboto"/>
                    <a:sym typeface="Roboto"/>
                  </a:rPr>
                  <a:t>Liberación de Tensorflow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s-419" sz="800">
                    <a:latin typeface="Roboto"/>
                    <a:ea typeface="Roboto"/>
                    <a:cs typeface="Roboto"/>
                    <a:sym typeface="Roboto"/>
                  </a:rPr>
                  <a:t>Proyecto Google Brain libera Tensorflow bajo licencia de código abierto Apache 2.0.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7" name="Google Shape;237;p14"/>
          <p:cNvGrpSpPr/>
          <p:nvPr/>
        </p:nvGrpSpPr>
        <p:grpSpPr>
          <a:xfrm>
            <a:off x="483041" y="1864926"/>
            <a:ext cx="2580731" cy="1728863"/>
            <a:chOff x="495991" y="1857800"/>
            <a:chExt cx="2580731" cy="1728863"/>
          </a:xfrm>
        </p:grpSpPr>
        <p:sp>
          <p:nvSpPr>
            <p:cNvPr id="238" name="Google Shape;238;p14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" name="Google Shape;239;p14"/>
            <p:cNvGrpSpPr/>
            <p:nvPr/>
          </p:nvGrpSpPr>
          <p:grpSpPr>
            <a:xfrm>
              <a:off x="495991" y="1857800"/>
              <a:ext cx="2580731" cy="1728863"/>
              <a:chOff x="495991" y="1857800"/>
              <a:chExt cx="2580731" cy="1728863"/>
            </a:xfrm>
          </p:grpSpPr>
          <p:sp>
            <p:nvSpPr>
              <p:cNvPr id="240" name="Google Shape;240;p14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s-419" sz="1200">
                    <a:latin typeface="Roboto"/>
                    <a:ea typeface="Roboto"/>
                    <a:cs typeface="Roboto"/>
                    <a:sym typeface="Roboto"/>
                  </a:rPr>
                  <a:t>2009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41" name="Google Shape;241;p14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42" name="Google Shape;242;p1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43" name="Google Shape;243;p1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4" name="Google Shape;244;p14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800">
                    <a:latin typeface="Roboto"/>
                    <a:ea typeface="Roboto"/>
                    <a:cs typeface="Roboto"/>
                    <a:sym typeface="Roboto"/>
                  </a:rPr>
                  <a:t>Netflix Grand Prize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s-419" sz="800">
                    <a:latin typeface="Roboto"/>
                    <a:ea typeface="Roboto"/>
                    <a:cs typeface="Roboto"/>
                    <a:sym typeface="Roboto"/>
                  </a:rPr>
                  <a:t>Competencia US$1M por mejorar modelo de ese momento en al menos un 10%.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5" name="Google Shape;245;p14"/>
          <p:cNvGrpSpPr/>
          <p:nvPr/>
        </p:nvGrpSpPr>
        <p:grpSpPr>
          <a:xfrm>
            <a:off x="2512645" y="2709722"/>
            <a:ext cx="2501355" cy="1735654"/>
            <a:chOff x="2525595" y="2702596"/>
            <a:chExt cx="2501355" cy="1735654"/>
          </a:xfrm>
        </p:grpSpPr>
        <p:sp>
          <p:nvSpPr>
            <p:cNvPr id="246" name="Google Shape;246;p14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" name="Google Shape;247;p14"/>
            <p:cNvGrpSpPr/>
            <p:nvPr/>
          </p:nvGrpSpPr>
          <p:grpSpPr>
            <a:xfrm>
              <a:off x="2525595" y="2702596"/>
              <a:ext cx="2501355" cy="1735654"/>
              <a:chOff x="2525595" y="2702596"/>
              <a:chExt cx="2501355" cy="1735654"/>
            </a:xfrm>
          </p:grpSpPr>
          <p:sp>
            <p:nvSpPr>
              <p:cNvPr id="248" name="Google Shape;248;p14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s-419" sz="1200">
                    <a:latin typeface="Roboto"/>
                    <a:ea typeface="Roboto"/>
                    <a:cs typeface="Roboto"/>
                    <a:sym typeface="Roboto"/>
                  </a:rPr>
                  <a:t>2011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49" name="Google Shape;249;p14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50" name="Google Shape;250;p1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51" name="Google Shape;251;p1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2" name="Google Shape;252;p14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800">
                    <a:latin typeface="Roboto"/>
                    <a:ea typeface="Roboto"/>
                    <a:cs typeface="Roboto"/>
                    <a:sym typeface="Roboto"/>
                  </a:rPr>
                  <a:t>Google Brain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s-419" sz="800">
                    <a:latin typeface="Roboto"/>
                    <a:ea typeface="Roboto"/>
                    <a:cs typeface="Roboto"/>
                    <a:sym typeface="Roboto"/>
                  </a:rPr>
                  <a:t>Equipo de Desarrollo e Investigación en conjunto a Stanford colaborando al desarrollo de Google Translate y Distbelief, predecesor de Tensorflow.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253" name="Google Shape;25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6742" y="306775"/>
            <a:ext cx="1795200" cy="187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15"/>
          <p:cNvGrpSpPr/>
          <p:nvPr/>
        </p:nvGrpSpPr>
        <p:grpSpPr>
          <a:xfrm>
            <a:off x="6249908" y="1568825"/>
            <a:ext cx="1834900" cy="1029827"/>
            <a:chOff x="1083025" y="1574022"/>
            <a:chExt cx="1834900" cy="1029827"/>
          </a:xfrm>
        </p:grpSpPr>
        <p:sp>
          <p:nvSpPr>
            <p:cNvPr id="259" name="Google Shape;259;p15"/>
            <p:cNvSpPr txBox="1"/>
            <p:nvPr/>
          </p:nvSpPr>
          <p:spPr>
            <a:xfrm>
              <a:off x="1083112" y="1574022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Análisis Prescriptivo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0" name="Google Shape;260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1" name="Google Shape;261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15"/>
          <p:cNvGrpSpPr/>
          <p:nvPr/>
        </p:nvGrpSpPr>
        <p:grpSpPr>
          <a:xfrm>
            <a:off x="4362349" y="1573325"/>
            <a:ext cx="1980871" cy="1029813"/>
            <a:chOff x="937054" y="1574036"/>
            <a:chExt cx="1980871" cy="1029813"/>
          </a:xfrm>
        </p:grpSpPr>
        <p:sp>
          <p:nvSpPr>
            <p:cNvPr id="264" name="Google Shape;264;p15"/>
            <p:cNvSpPr txBox="1"/>
            <p:nvPr/>
          </p:nvSpPr>
          <p:spPr>
            <a:xfrm>
              <a:off x="937054" y="1574036"/>
              <a:ext cx="1291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Análisis Predictivo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5" name="Google Shape;265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6" name="Google Shape;266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5"/>
          <p:cNvGrpSpPr/>
          <p:nvPr/>
        </p:nvGrpSpPr>
        <p:grpSpPr>
          <a:xfrm>
            <a:off x="2609749" y="1573325"/>
            <a:ext cx="1980871" cy="1029813"/>
            <a:chOff x="937054" y="1574036"/>
            <a:chExt cx="1980871" cy="1029813"/>
          </a:xfrm>
        </p:grpSpPr>
        <p:sp>
          <p:nvSpPr>
            <p:cNvPr id="269" name="Google Shape;269;p15"/>
            <p:cNvSpPr txBox="1"/>
            <p:nvPr/>
          </p:nvSpPr>
          <p:spPr>
            <a:xfrm>
              <a:off x="937054" y="1574036"/>
              <a:ext cx="1291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Análisis Exploratorio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0" name="Google Shape;270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1" name="Google Shape;271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5"/>
          <p:cNvGrpSpPr/>
          <p:nvPr/>
        </p:nvGrpSpPr>
        <p:grpSpPr>
          <a:xfrm>
            <a:off x="848299" y="1573325"/>
            <a:ext cx="1980871" cy="1029813"/>
            <a:chOff x="937054" y="1574036"/>
            <a:chExt cx="1980871" cy="1029813"/>
          </a:xfrm>
        </p:grpSpPr>
        <p:sp>
          <p:nvSpPr>
            <p:cNvPr id="274" name="Google Shape;274;p15"/>
            <p:cNvSpPr txBox="1"/>
            <p:nvPr/>
          </p:nvSpPr>
          <p:spPr>
            <a:xfrm>
              <a:off x="937054" y="1574036"/>
              <a:ext cx="1291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Extracción de Datos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5" name="Google Shape;275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6" name="Google Shape;276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15"/>
          <p:cNvSpPr/>
          <p:nvPr/>
        </p:nvSpPr>
        <p:spPr>
          <a:xfrm>
            <a:off x="481350" y="2837825"/>
            <a:ext cx="1599900" cy="482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s-419"/>
              <a:t>Técnico</a:t>
            </a:r>
            <a:endParaRPr/>
          </a:p>
        </p:txBody>
      </p:sp>
      <p:sp>
        <p:nvSpPr>
          <p:cNvPr id="279" name="Google Shape;279;p15"/>
          <p:cNvSpPr/>
          <p:nvPr/>
        </p:nvSpPr>
        <p:spPr>
          <a:xfrm>
            <a:off x="3664475" y="2877000"/>
            <a:ext cx="1599900" cy="482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s-419"/>
              <a:t>Estadístico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>
            <a:off x="6552725" y="2837825"/>
            <a:ext cx="1935900" cy="812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s-419"/>
              <a:t>Conocimiento del Negocio</a:t>
            </a:r>
            <a:endParaRPr/>
          </a:p>
        </p:txBody>
      </p:sp>
      <p:sp>
        <p:nvSpPr>
          <p:cNvPr id="281" name="Google Shape;281;p15"/>
          <p:cNvSpPr txBox="1"/>
          <p:nvPr>
            <p:ph type="ctrTitle"/>
          </p:nvPr>
        </p:nvSpPr>
        <p:spPr>
          <a:xfrm>
            <a:off x="144325" y="28915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Perfil de un</a:t>
            </a:r>
            <a:r>
              <a:rPr lang="es-419" sz="3000"/>
              <a:t> Científico de Datos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>
            <p:ph type="ctrTitle"/>
          </p:nvPr>
        </p:nvSpPr>
        <p:spPr>
          <a:xfrm>
            <a:off x="144325" y="28915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Perfil de un Científico de Datos</a:t>
            </a:r>
            <a:endParaRPr sz="3000"/>
          </a:p>
        </p:txBody>
      </p:sp>
      <p:grpSp>
        <p:nvGrpSpPr>
          <p:cNvPr id="287" name="Google Shape;287;p16"/>
          <p:cNvGrpSpPr/>
          <p:nvPr/>
        </p:nvGrpSpPr>
        <p:grpSpPr>
          <a:xfrm>
            <a:off x="1011325" y="1574025"/>
            <a:ext cx="1834900" cy="2304800"/>
            <a:chOff x="1083025" y="1574025"/>
            <a:chExt cx="1834900" cy="2304800"/>
          </a:xfrm>
        </p:grpSpPr>
        <p:sp>
          <p:nvSpPr>
            <p:cNvPr id="288" name="Google Shape;288;p16"/>
            <p:cNvSpPr txBox="1"/>
            <p:nvPr/>
          </p:nvSpPr>
          <p:spPr>
            <a:xfrm>
              <a:off x="1083026" y="1574025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Extracción de Datos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16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¿Qué se hace?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16"/>
            <p:cNvSpPr txBox="1"/>
            <p:nvPr/>
          </p:nvSpPr>
          <p:spPr>
            <a:xfrm>
              <a:off x="1083125" y="3141425"/>
              <a:ext cx="1784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ETL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Pipelines de Datos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Chequeo de Integridad de Datos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Reportería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Exploración de Base de Datos.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1" name="Google Shape;291;p16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2" name="Google Shape;292;p1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16"/>
          <p:cNvGrpSpPr/>
          <p:nvPr/>
        </p:nvGrpSpPr>
        <p:grpSpPr>
          <a:xfrm>
            <a:off x="6249908" y="1568825"/>
            <a:ext cx="1834900" cy="1029827"/>
            <a:chOff x="1083025" y="1574022"/>
            <a:chExt cx="1834900" cy="1029827"/>
          </a:xfrm>
        </p:grpSpPr>
        <p:sp>
          <p:nvSpPr>
            <p:cNvPr id="295" name="Google Shape;295;p16"/>
            <p:cNvSpPr txBox="1"/>
            <p:nvPr/>
          </p:nvSpPr>
          <p:spPr>
            <a:xfrm>
              <a:off x="1083112" y="1574022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Análisis Prescriptivo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6" name="Google Shape;296;p16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7" name="Google Shape;297;p1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4362349" y="1573325"/>
            <a:ext cx="1980871" cy="1029813"/>
            <a:chOff x="937054" y="1574036"/>
            <a:chExt cx="1980871" cy="1029813"/>
          </a:xfrm>
        </p:grpSpPr>
        <p:sp>
          <p:nvSpPr>
            <p:cNvPr id="300" name="Google Shape;300;p16"/>
            <p:cNvSpPr txBox="1"/>
            <p:nvPr/>
          </p:nvSpPr>
          <p:spPr>
            <a:xfrm>
              <a:off x="937054" y="1574036"/>
              <a:ext cx="1291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Análisis Predictivo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1" name="Google Shape;301;p16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2" name="Google Shape;302;p1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2609749" y="1573325"/>
            <a:ext cx="1980871" cy="1029813"/>
            <a:chOff x="937054" y="1574036"/>
            <a:chExt cx="1980871" cy="1029813"/>
          </a:xfrm>
        </p:grpSpPr>
        <p:sp>
          <p:nvSpPr>
            <p:cNvPr id="305" name="Google Shape;305;p16"/>
            <p:cNvSpPr txBox="1"/>
            <p:nvPr/>
          </p:nvSpPr>
          <p:spPr>
            <a:xfrm>
              <a:off x="937054" y="1574036"/>
              <a:ext cx="1291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Análisis Exploratorio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6" name="Google Shape;306;p16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7" name="Google Shape;307;p1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9" name="Google Shape;3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50" y="3278900"/>
            <a:ext cx="561975" cy="4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25" y="3613225"/>
            <a:ext cx="785901" cy="3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25" y="4012137"/>
            <a:ext cx="702600" cy="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125" y="4006173"/>
            <a:ext cx="1009001" cy="48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1325" y="3878826"/>
            <a:ext cx="833503" cy="2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 txBox="1"/>
          <p:nvPr>
            <p:ph type="ctrTitle"/>
          </p:nvPr>
        </p:nvSpPr>
        <p:spPr>
          <a:xfrm>
            <a:off x="144325" y="289150"/>
            <a:ext cx="7203000" cy="9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Perfil de un Científico de Datos</a:t>
            </a:r>
            <a:endParaRPr sz="3000"/>
          </a:p>
        </p:txBody>
      </p:sp>
      <p:grpSp>
        <p:nvGrpSpPr>
          <p:cNvPr id="319" name="Google Shape;319;p17"/>
          <p:cNvGrpSpPr/>
          <p:nvPr/>
        </p:nvGrpSpPr>
        <p:grpSpPr>
          <a:xfrm>
            <a:off x="1011325" y="1574025"/>
            <a:ext cx="1834900" cy="2304800"/>
            <a:chOff x="1083025" y="1574025"/>
            <a:chExt cx="1834900" cy="2304800"/>
          </a:xfrm>
        </p:grpSpPr>
        <p:sp>
          <p:nvSpPr>
            <p:cNvPr id="320" name="Google Shape;320;p17"/>
            <p:cNvSpPr txBox="1"/>
            <p:nvPr/>
          </p:nvSpPr>
          <p:spPr>
            <a:xfrm>
              <a:off x="1083026" y="1574025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Extracción de Datos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1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¿Qué se hace?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17"/>
            <p:cNvSpPr txBox="1"/>
            <p:nvPr/>
          </p:nvSpPr>
          <p:spPr>
            <a:xfrm>
              <a:off x="1083125" y="3141425"/>
              <a:ext cx="1784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Exploración de Base de Datos.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Chequeo de Integridad de Datos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Generar Pipelines de Datos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ETL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Reportería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3" name="Google Shape;323;p1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4" name="Google Shape;324;p1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17"/>
          <p:cNvGrpSpPr/>
          <p:nvPr/>
        </p:nvGrpSpPr>
        <p:grpSpPr>
          <a:xfrm>
            <a:off x="6249908" y="1568825"/>
            <a:ext cx="1834900" cy="1029827"/>
            <a:chOff x="1083025" y="1574022"/>
            <a:chExt cx="1834900" cy="1029827"/>
          </a:xfrm>
        </p:grpSpPr>
        <p:sp>
          <p:nvSpPr>
            <p:cNvPr id="327" name="Google Shape;327;p17"/>
            <p:cNvSpPr txBox="1"/>
            <p:nvPr/>
          </p:nvSpPr>
          <p:spPr>
            <a:xfrm>
              <a:off x="1083112" y="1574022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Análisis Prescriptivo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8" name="Google Shape;328;p1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9" name="Google Shape;329;p1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17"/>
          <p:cNvGrpSpPr/>
          <p:nvPr/>
        </p:nvGrpSpPr>
        <p:grpSpPr>
          <a:xfrm>
            <a:off x="4362349" y="1573325"/>
            <a:ext cx="1980871" cy="1029813"/>
            <a:chOff x="937054" y="1574036"/>
            <a:chExt cx="1980871" cy="1029813"/>
          </a:xfrm>
        </p:grpSpPr>
        <p:sp>
          <p:nvSpPr>
            <p:cNvPr id="332" name="Google Shape;332;p17"/>
            <p:cNvSpPr txBox="1"/>
            <p:nvPr/>
          </p:nvSpPr>
          <p:spPr>
            <a:xfrm>
              <a:off x="937054" y="1574036"/>
              <a:ext cx="1291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Análisis Predictivo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3" name="Google Shape;333;p1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4" name="Google Shape;334;p1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17"/>
          <p:cNvGrpSpPr/>
          <p:nvPr/>
        </p:nvGrpSpPr>
        <p:grpSpPr>
          <a:xfrm>
            <a:off x="2761575" y="1578525"/>
            <a:ext cx="1834900" cy="2304800"/>
            <a:chOff x="1083025" y="1574025"/>
            <a:chExt cx="1834900" cy="2304800"/>
          </a:xfrm>
        </p:grpSpPr>
        <p:sp>
          <p:nvSpPr>
            <p:cNvPr id="337" name="Google Shape;337;p17"/>
            <p:cNvSpPr txBox="1"/>
            <p:nvPr/>
          </p:nvSpPr>
          <p:spPr>
            <a:xfrm>
              <a:off x="1083026" y="1574025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Exploratorio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1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-419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¿Qué se hace?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9" name="Google Shape;339;p17"/>
            <p:cNvSpPr txBox="1"/>
            <p:nvPr/>
          </p:nvSpPr>
          <p:spPr>
            <a:xfrm>
              <a:off x="1083125" y="3141425"/>
              <a:ext cx="1784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Visualizaciones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Reportes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Dashboards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Hojas de Cálculo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26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700"/>
                <a:buFont typeface="Roboto"/>
                <a:buChar char="●"/>
              </a:pPr>
              <a:r>
                <a:rPr lang="es-419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Presentaciones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0" name="Google Shape;340;p1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1" name="Google Shape;341;p1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  </a:t>
              </a: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3" name="Google Shape;3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375" y="4536589"/>
            <a:ext cx="1317299" cy="31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650" y="4221875"/>
            <a:ext cx="883107" cy="3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7"/>
          <p:cNvPicPr preferRelativeResize="0"/>
          <p:nvPr/>
        </p:nvPicPr>
        <p:blipFill rotWithShape="1">
          <a:blip r:embed="rId5">
            <a:alphaModFix/>
          </a:blip>
          <a:srcRect b="12837" l="22579" r="17175" t="23260"/>
          <a:stretch/>
        </p:blipFill>
        <p:spPr>
          <a:xfrm>
            <a:off x="3764650" y="4261000"/>
            <a:ext cx="423250" cy="4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3975" y="3878825"/>
            <a:ext cx="675782" cy="38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9700" y="3883325"/>
            <a:ext cx="343550" cy="3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50" y="3278900"/>
            <a:ext cx="561975" cy="4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425" y="3613225"/>
            <a:ext cx="785901" cy="3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2525" y="4012137"/>
            <a:ext cx="702600" cy="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5125" y="4006173"/>
            <a:ext cx="1009001" cy="48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11325" y="3878826"/>
            <a:ext cx="833503" cy="2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